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3" r:id="rId5"/>
  </p:sldMasterIdLst>
  <p:notesMasterIdLst>
    <p:notesMasterId r:id="rId24"/>
  </p:notesMasterIdLst>
  <p:sldIdLst>
    <p:sldId id="268" r:id="rId6"/>
    <p:sldId id="256" r:id="rId7"/>
    <p:sldId id="261" r:id="rId8"/>
    <p:sldId id="262" r:id="rId9"/>
    <p:sldId id="269" r:id="rId10"/>
    <p:sldId id="274" r:id="rId11"/>
    <p:sldId id="258" r:id="rId12"/>
    <p:sldId id="265" r:id="rId13"/>
    <p:sldId id="271" r:id="rId14"/>
    <p:sldId id="259" r:id="rId15"/>
    <p:sldId id="260" r:id="rId16"/>
    <p:sldId id="266" r:id="rId17"/>
    <p:sldId id="277" r:id="rId18"/>
    <p:sldId id="257" r:id="rId19"/>
    <p:sldId id="267" r:id="rId20"/>
    <p:sldId id="278" r:id="rId21"/>
    <p:sldId id="272" r:id="rId22"/>
    <p:sldId id="275" r:id="rId23"/>
  </p:sldIdLst>
  <p:sldSz cx="12192000" cy="6858000"/>
  <p:notesSz cx="6807200" cy="99393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yKY1R8rzpqWuES3zmmLtpHqKr6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htiyar Omarov" initials="BO" lastIdx="1" clrIdx="0">
    <p:extLst>
      <p:ext uri="{19B8F6BF-5375-455C-9EA6-DF929625EA0E}">
        <p15:presenceInfo xmlns:p15="http://schemas.microsoft.com/office/powerpoint/2012/main" userId="S::BOmarov@bvm.kz::d8a50d4d-4b7e-4183-a66a-bad2f4ee23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65D3EE-FE7F-4826-85AE-64EC8871A9C4}">
  <a:tblStyle styleId="{A865D3EE-FE7F-4826-85AE-64EC8871A9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2E2D11-5D95-4E8D-964A-A6B10078CD8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htiyar Omarov" userId="d8a50d4d-4b7e-4183-a66a-bad2f4ee237c" providerId="ADAL" clId="{604F61A3-0691-4467-93BB-5DF0062B9218}"/>
    <pc:docChg chg="undo custSel delSld modSld">
      <pc:chgData name="Bakhtiyar Omarov" userId="d8a50d4d-4b7e-4183-a66a-bad2f4ee237c" providerId="ADAL" clId="{604F61A3-0691-4467-93BB-5DF0062B9218}" dt="2023-02-23T12:40:51.732" v="1185" actId="14100"/>
      <pc:docMkLst>
        <pc:docMk/>
      </pc:docMkLst>
      <pc:sldChg chg="addSp delSp modSp mod addCm delCm">
        <pc:chgData name="Bakhtiyar Omarov" userId="d8a50d4d-4b7e-4183-a66a-bad2f4ee237c" providerId="ADAL" clId="{604F61A3-0691-4467-93BB-5DF0062B9218}" dt="2023-02-22T06:22:30.087" v="875" actId="20577"/>
        <pc:sldMkLst>
          <pc:docMk/>
          <pc:sldMk cId="0" sldId="256"/>
        </pc:sldMkLst>
        <pc:spChg chg="mod">
          <ac:chgData name="Bakhtiyar Omarov" userId="d8a50d4d-4b7e-4183-a66a-bad2f4ee237c" providerId="ADAL" clId="{604F61A3-0691-4467-93BB-5DF0062B9218}" dt="2023-02-22T06:01:44.534" v="19" actId="14100"/>
          <ac:spMkLst>
            <pc:docMk/>
            <pc:sldMk cId="0" sldId="256"/>
            <ac:spMk id="5" creationId="{882F0122-7C73-AF77-B836-4991B1C85D38}"/>
          </ac:spMkLst>
        </pc:spChg>
        <pc:graphicFrameChg chg="mod modGraphic">
          <ac:chgData name="Bakhtiyar Omarov" userId="d8a50d4d-4b7e-4183-a66a-bad2f4ee237c" providerId="ADAL" clId="{604F61A3-0691-4467-93BB-5DF0062B9218}" dt="2023-02-22T06:22:30.087" v="875" actId="20577"/>
          <ac:graphicFrameMkLst>
            <pc:docMk/>
            <pc:sldMk cId="0" sldId="256"/>
            <ac:graphicFrameMk id="2" creationId="{39C329EC-6AEB-E40C-36AE-7137F29E5F86}"/>
          </ac:graphicFrameMkLst>
        </pc:graphicFrameChg>
        <pc:graphicFrameChg chg="add del mod modGraphic">
          <ac:chgData name="Bakhtiyar Omarov" userId="d8a50d4d-4b7e-4183-a66a-bad2f4ee237c" providerId="ADAL" clId="{604F61A3-0691-4467-93BB-5DF0062B9218}" dt="2023-02-22T06:11:00.989" v="252" actId="3680"/>
          <ac:graphicFrameMkLst>
            <pc:docMk/>
            <pc:sldMk cId="0" sldId="256"/>
            <ac:graphicFrameMk id="8" creationId="{536836B5-D0F6-45FB-90F0-5B340B79A64D}"/>
          </ac:graphicFrameMkLst>
        </pc:graphicFrameChg>
        <pc:graphicFrameChg chg="add del">
          <ac:chgData name="Bakhtiyar Omarov" userId="d8a50d4d-4b7e-4183-a66a-bad2f4ee237c" providerId="ADAL" clId="{604F61A3-0691-4467-93BB-5DF0062B9218}" dt="2023-02-22T06:11:08.435" v="254" actId="3680"/>
          <ac:graphicFrameMkLst>
            <pc:docMk/>
            <pc:sldMk cId="0" sldId="256"/>
            <ac:graphicFrameMk id="9" creationId="{3153705A-72BD-49F1-93B4-61C51CFA8C72}"/>
          </ac:graphicFrameMkLst>
        </pc:graphicFrameChg>
        <pc:picChg chg="add del mod">
          <ac:chgData name="Bakhtiyar Omarov" userId="d8a50d4d-4b7e-4183-a66a-bad2f4ee237c" providerId="ADAL" clId="{604F61A3-0691-4467-93BB-5DF0062B9218}" dt="2023-02-22T06:10:38.913" v="244" actId="478"/>
          <ac:picMkLst>
            <pc:docMk/>
            <pc:sldMk cId="0" sldId="256"/>
            <ac:picMk id="6" creationId="{85414E1C-1AB9-4F49-B562-48BA11F3829A}"/>
          </ac:picMkLst>
        </pc:picChg>
      </pc:sldChg>
      <pc:sldChg chg="modSp mod">
        <pc:chgData name="Bakhtiyar Omarov" userId="d8a50d4d-4b7e-4183-a66a-bad2f4ee237c" providerId="ADAL" clId="{604F61A3-0691-4467-93BB-5DF0062B9218}" dt="2023-02-22T11:36:19.838" v="970" actId="6549"/>
        <pc:sldMkLst>
          <pc:docMk/>
          <pc:sldMk cId="0" sldId="257"/>
        </pc:sldMkLst>
        <pc:graphicFrameChg chg="modGraphic">
          <ac:chgData name="Bakhtiyar Omarov" userId="d8a50d4d-4b7e-4183-a66a-bad2f4ee237c" providerId="ADAL" clId="{604F61A3-0691-4467-93BB-5DF0062B9218}" dt="2023-02-22T11:36:19.838" v="970" actId="6549"/>
          <ac:graphicFrameMkLst>
            <pc:docMk/>
            <pc:sldMk cId="0" sldId="257"/>
            <ac:graphicFrameMk id="5" creationId="{DF76CDBD-0F44-6FB6-A016-E44049BF56C6}"/>
          </ac:graphicFrameMkLst>
        </pc:graphicFrameChg>
      </pc:sldChg>
      <pc:sldChg chg="addSp delSp modSp mod">
        <pc:chgData name="Bakhtiyar Omarov" userId="d8a50d4d-4b7e-4183-a66a-bad2f4ee237c" providerId="ADAL" clId="{604F61A3-0691-4467-93BB-5DF0062B9218}" dt="2023-02-23T12:40:51.732" v="1185" actId="14100"/>
        <pc:sldMkLst>
          <pc:docMk/>
          <pc:sldMk cId="0" sldId="259"/>
        </pc:sldMkLst>
        <pc:spChg chg="add mod">
          <ac:chgData name="Bakhtiyar Omarov" userId="d8a50d4d-4b7e-4183-a66a-bad2f4ee237c" providerId="ADAL" clId="{604F61A3-0691-4467-93BB-5DF0062B9218}" dt="2023-02-23T12:40:51.732" v="1185" actId="14100"/>
          <ac:spMkLst>
            <pc:docMk/>
            <pc:sldMk cId="0" sldId="259"/>
            <ac:spMk id="58" creationId="{4FBF2841-A9D3-4D4E-891D-D4F0D9810D28}"/>
          </ac:spMkLst>
        </pc:spChg>
        <pc:cxnChg chg="del">
          <ac:chgData name="Bakhtiyar Omarov" userId="d8a50d4d-4b7e-4183-a66a-bad2f4ee237c" providerId="ADAL" clId="{604F61A3-0691-4467-93BB-5DF0062B9218}" dt="2023-02-22T06:03:48.528" v="116" actId="478"/>
          <ac:cxnSpMkLst>
            <pc:docMk/>
            <pc:sldMk cId="0" sldId="259"/>
            <ac:cxnSpMk id="77" creationId="{83AB7317-5829-4D86-A027-73070BBBCE3D}"/>
          </ac:cxnSpMkLst>
        </pc:cxnChg>
      </pc:sldChg>
      <pc:sldChg chg="modSp mod">
        <pc:chgData name="Bakhtiyar Omarov" userId="d8a50d4d-4b7e-4183-a66a-bad2f4ee237c" providerId="ADAL" clId="{604F61A3-0691-4467-93BB-5DF0062B9218}" dt="2023-02-22T06:04:47.587" v="196" actId="1035"/>
        <pc:sldMkLst>
          <pc:docMk/>
          <pc:sldMk cId="0" sldId="260"/>
        </pc:sldMkLst>
        <pc:spChg chg="mod">
          <ac:chgData name="Bakhtiyar Omarov" userId="d8a50d4d-4b7e-4183-a66a-bad2f4ee237c" providerId="ADAL" clId="{604F61A3-0691-4467-93BB-5DF0062B9218}" dt="2023-02-22T06:04:47.587" v="196" actId="1035"/>
          <ac:spMkLst>
            <pc:docMk/>
            <pc:sldMk cId="0" sldId="260"/>
            <ac:spMk id="217" creationId="{00000000-0000-0000-0000-000000000000}"/>
          </ac:spMkLst>
        </pc:spChg>
      </pc:sldChg>
      <pc:sldChg chg="addSp delSp modSp mod">
        <pc:chgData name="Bakhtiyar Omarov" userId="d8a50d4d-4b7e-4183-a66a-bad2f4ee237c" providerId="ADAL" clId="{604F61A3-0691-4467-93BB-5DF0062B9218}" dt="2023-02-22T06:28:05.249" v="961" actId="1076"/>
        <pc:sldMkLst>
          <pc:docMk/>
          <pc:sldMk cId="0" sldId="262"/>
        </pc:sldMkLst>
        <pc:spChg chg="add mod">
          <ac:chgData name="Bakhtiyar Omarov" userId="d8a50d4d-4b7e-4183-a66a-bad2f4ee237c" providerId="ADAL" clId="{604F61A3-0691-4467-93BB-5DF0062B9218}" dt="2023-02-22T06:26:20.577" v="900" actId="692"/>
          <ac:spMkLst>
            <pc:docMk/>
            <pc:sldMk cId="0" sldId="262"/>
            <ac:spMk id="2" creationId="{C7713C86-12C0-4DAA-A237-6A665E81E1B4}"/>
          </ac:spMkLst>
        </pc:spChg>
        <pc:spChg chg="add del">
          <ac:chgData name="Bakhtiyar Omarov" userId="d8a50d4d-4b7e-4183-a66a-bad2f4ee237c" providerId="ADAL" clId="{604F61A3-0691-4467-93BB-5DF0062B9218}" dt="2023-02-22T06:24:27.187" v="882" actId="11529"/>
          <ac:spMkLst>
            <pc:docMk/>
            <pc:sldMk cId="0" sldId="262"/>
            <ac:spMk id="3" creationId="{A12914D2-C38B-494A-A53A-F675F1C94854}"/>
          </ac:spMkLst>
        </pc:spChg>
        <pc:spChg chg="add mod ord">
          <ac:chgData name="Bakhtiyar Omarov" userId="d8a50d4d-4b7e-4183-a66a-bad2f4ee237c" providerId="ADAL" clId="{604F61A3-0691-4467-93BB-5DF0062B9218}" dt="2023-02-22T06:28:05.249" v="961" actId="1076"/>
          <ac:spMkLst>
            <pc:docMk/>
            <pc:sldMk cId="0" sldId="262"/>
            <ac:spMk id="48" creationId="{183B4F4E-5A7A-490B-9FB2-F593C5F8F944}"/>
          </ac:spMkLst>
        </pc:spChg>
      </pc:sldChg>
      <pc:sldChg chg="modSp mod">
        <pc:chgData name="Bakhtiyar Omarov" userId="d8a50d4d-4b7e-4183-a66a-bad2f4ee237c" providerId="ADAL" clId="{604F61A3-0691-4467-93BB-5DF0062B9218}" dt="2023-02-22T06:17:56.327" v="479" actId="121"/>
        <pc:sldMkLst>
          <pc:docMk/>
          <pc:sldMk cId="0" sldId="265"/>
        </pc:sldMkLst>
        <pc:graphicFrameChg chg="mod modGraphic">
          <ac:chgData name="Bakhtiyar Omarov" userId="d8a50d4d-4b7e-4183-a66a-bad2f4ee237c" providerId="ADAL" clId="{604F61A3-0691-4467-93BB-5DF0062B9218}" dt="2023-02-22T06:17:56.327" v="479" actId="121"/>
          <ac:graphicFrameMkLst>
            <pc:docMk/>
            <pc:sldMk cId="0" sldId="265"/>
            <ac:graphicFrameMk id="381" creationId="{00000000-0000-0000-0000-000000000000}"/>
          </ac:graphicFrameMkLst>
        </pc:graphicFrameChg>
      </pc:sldChg>
      <pc:sldChg chg="modSp">
        <pc:chgData name="Bakhtiyar Omarov" userId="d8a50d4d-4b7e-4183-a66a-bad2f4ee237c" providerId="ADAL" clId="{604F61A3-0691-4467-93BB-5DF0062B9218}" dt="2023-02-22T06:29:05.246" v="963"/>
        <pc:sldMkLst>
          <pc:docMk/>
          <pc:sldMk cId="0" sldId="266"/>
        </pc:sldMkLst>
        <pc:graphicFrameChg chg="mod">
          <ac:chgData name="Bakhtiyar Omarov" userId="d8a50d4d-4b7e-4183-a66a-bad2f4ee237c" providerId="ADAL" clId="{604F61A3-0691-4467-93BB-5DF0062B9218}" dt="2023-02-22T06:29:05.246" v="963"/>
          <ac:graphicFrameMkLst>
            <pc:docMk/>
            <pc:sldMk cId="0" sldId="266"/>
            <ac:graphicFrameMk id="2" creationId="{B592E88C-1C5D-FEB3-EEBD-A12B0C476189}"/>
          </ac:graphicFrameMkLst>
        </pc:graphicFrameChg>
      </pc:sldChg>
      <pc:sldChg chg="addSp modSp mod">
        <pc:chgData name="Bakhtiyar Omarov" userId="d8a50d4d-4b7e-4183-a66a-bad2f4ee237c" providerId="ADAL" clId="{604F61A3-0691-4467-93BB-5DF0062B9218}" dt="2023-02-22T06:03:40.284" v="115" actId="6549"/>
        <pc:sldMkLst>
          <pc:docMk/>
          <pc:sldMk cId="782633042" sldId="271"/>
        </pc:sldMkLst>
        <pc:spChg chg="mod">
          <ac:chgData name="Bakhtiyar Omarov" userId="d8a50d4d-4b7e-4183-a66a-bad2f4ee237c" providerId="ADAL" clId="{604F61A3-0691-4467-93BB-5DF0062B9218}" dt="2023-02-22T06:03:29.749" v="114" actId="1076"/>
          <ac:spMkLst>
            <pc:docMk/>
            <pc:sldMk cId="782633042" sldId="271"/>
            <ac:spMk id="3" creationId="{0D4BCC61-2ABF-4AF5-2D50-291C71FFAF75}"/>
          </ac:spMkLst>
        </pc:spChg>
        <pc:spChg chg="add mod">
          <ac:chgData name="Bakhtiyar Omarov" userId="d8a50d4d-4b7e-4183-a66a-bad2f4ee237c" providerId="ADAL" clId="{604F61A3-0691-4467-93BB-5DF0062B9218}" dt="2023-02-22T06:03:40.284" v="115" actId="6549"/>
          <ac:spMkLst>
            <pc:docMk/>
            <pc:sldMk cId="782633042" sldId="271"/>
            <ac:spMk id="26" creationId="{F1D700A1-44D3-4D36-8E98-D209A0E5B0B8}"/>
          </ac:spMkLst>
        </pc:spChg>
      </pc:sldChg>
      <pc:sldChg chg="del">
        <pc:chgData name="Bakhtiyar Omarov" userId="d8a50d4d-4b7e-4183-a66a-bad2f4ee237c" providerId="ADAL" clId="{604F61A3-0691-4467-93BB-5DF0062B9218}" dt="2023-02-23T12:28:37.619" v="971" actId="47"/>
        <pc:sldMkLst>
          <pc:docMk/>
          <pc:sldMk cId="1551893614" sldId="273"/>
        </pc:sldMkLst>
      </pc:sldChg>
      <pc:sldChg chg="modSp mod">
        <pc:chgData name="Bakhtiyar Omarov" userId="d8a50d4d-4b7e-4183-a66a-bad2f4ee237c" providerId="ADAL" clId="{604F61A3-0691-4467-93BB-5DF0062B9218}" dt="2023-02-22T06:33:03.774" v="969" actId="6549"/>
        <pc:sldMkLst>
          <pc:docMk/>
          <pc:sldMk cId="2247449169" sldId="274"/>
        </pc:sldMkLst>
        <pc:spChg chg="mod">
          <ac:chgData name="Bakhtiyar Omarov" userId="d8a50d4d-4b7e-4183-a66a-bad2f4ee237c" providerId="ADAL" clId="{604F61A3-0691-4467-93BB-5DF0062B9218}" dt="2023-02-22T06:33:03.774" v="969" actId="6549"/>
          <ac:spMkLst>
            <pc:docMk/>
            <pc:sldMk cId="2247449169" sldId="274"/>
            <ac:spMk id="227" creationId="{00000000-0000-0000-0000-000000000000}"/>
          </ac:spMkLst>
        </pc:spChg>
      </pc:sldChg>
      <pc:sldChg chg="modSp mod">
        <pc:chgData name="Bakhtiyar Omarov" userId="d8a50d4d-4b7e-4183-a66a-bad2f4ee237c" providerId="ADAL" clId="{604F61A3-0691-4467-93BB-5DF0062B9218}" dt="2023-02-22T06:05:40.639" v="204" actId="20577"/>
        <pc:sldMkLst>
          <pc:docMk/>
          <pc:sldMk cId="1336933968" sldId="278"/>
        </pc:sldMkLst>
        <pc:spChg chg="mod">
          <ac:chgData name="Bakhtiyar Omarov" userId="d8a50d4d-4b7e-4183-a66a-bad2f4ee237c" providerId="ADAL" clId="{604F61A3-0691-4467-93BB-5DF0062B9218}" dt="2023-02-22T06:05:40.639" v="204" actId="20577"/>
          <ac:spMkLst>
            <pc:docMk/>
            <pc:sldMk cId="1336933968" sldId="278"/>
            <ac:spMk id="2" creationId="{450D0E3D-A717-4D41-81A5-3A3102FBA5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25" tIns="46100" rIns="92225" bIns="461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25" tIns="46100" rIns="92225" bIns="461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25" tIns="46100" rIns="92225" bIns="461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25" tIns="46100" rIns="92225" bIns="461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25" tIns="46100" rIns="92225" bIns="46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25" tIns="46100" rIns="92225" bIns="46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438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2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2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539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077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351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68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spcFirstLastPara="1" wrap="square" lIns="92225" tIns="46100" rIns="92225" bIns="4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제목 및 내용">
  <p:cSld name="6_제목 및 내용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3476917" y="1941879"/>
            <a:ext cx="7146008" cy="47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2"/>
          </p:nvPr>
        </p:nvSpPr>
        <p:spPr>
          <a:xfrm>
            <a:off x="3710157" y="2408744"/>
            <a:ext cx="7146008" cy="22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9347009" y="6473560"/>
            <a:ext cx="2844992" cy="36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"/>
          <p:cNvSpPr txBox="1">
            <a:spLocks noGrp="1"/>
          </p:cNvSpPr>
          <p:nvPr>
            <p:ph type="title"/>
          </p:nvPr>
        </p:nvSpPr>
        <p:spPr>
          <a:xfrm>
            <a:off x="3892664" y="2508065"/>
            <a:ext cx="4406669" cy="103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22" b="1" i="0" u="none" strike="noStrike" cap="none">
                <a:solidFill>
                  <a:srgbClr val="1189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>
            <a:spLocks noGrp="1"/>
          </p:cNvSpPr>
          <p:nvPr>
            <p:ph type="title"/>
          </p:nvPr>
        </p:nvSpPr>
        <p:spPr>
          <a:xfrm>
            <a:off x="3892664" y="2508065"/>
            <a:ext cx="4406669" cy="103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22" b="1" i="0" u="none" strike="noStrike" cap="none">
                <a:solidFill>
                  <a:srgbClr val="1189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body" idx="1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body" idx="2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"/>
          <p:cNvSpPr txBox="1">
            <a:spLocks noGrp="1"/>
          </p:cNvSpPr>
          <p:nvPr>
            <p:ph type="title"/>
          </p:nvPr>
        </p:nvSpPr>
        <p:spPr>
          <a:xfrm>
            <a:off x="3892664" y="2508065"/>
            <a:ext cx="4406669" cy="103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22" b="1" i="0" u="none" strike="noStrike" cap="none">
                <a:solidFill>
                  <a:srgbClr val="1189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1" y="1"/>
            <a:ext cx="12190407" cy="685643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1;p5">
            <a:extLst>
              <a:ext uri="{FF2B5EF4-FFF2-40B4-BE49-F238E27FC236}">
                <a16:creationId xmlns:a16="http://schemas.microsoft.com/office/drawing/2014/main" id="{6E66408D-EB2D-FA77-4E1A-2C6AC937FD43}"/>
              </a:ext>
            </a:extLst>
          </p:cNvPr>
          <p:cNvSpPr/>
          <p:nvPr/>
        </p:nvSpPr>
        <p:spPr>
          <a:xfrm>
            <a:off x="0" y="1565"/>
            <a:ext cx="12190407" cy="685643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A0F5C2-7246-E682-77C5-186F362DA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Фото проекта</a:t>
            </a:r>
          </a:p>
        </p:txBody>
      </p:sp>
      <p:sp>
        <p:nvSpPr>
          <p:cNvPr id="6" name="Google Shape;141;p1">
            <a:extLst>
              <a:ext uri="{FF2B5EF4-FFF2-40B4-BE49-F238E27FC236}">
                <a16:creationId xmlns:a16="http://schemas.microsoft.com/office/drawing/2014/main" id="{A34A8252-15CA-B737-E31D-20112613A1A4}"/>
              </a:ext>
            </a:extLst>
          </p:cNvPr>
          <p:cNvSpPr txBox="1">
            <a:spLocks/>
          </p:cNvSpPr>
          <p:nvPr/>
        </p:nvSpPr>
        <p:spPr>
          <a:xfrm>
            <a:off x="492119" y="379454"/>
            <a:ext cx="11196876" cy="159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9B8762"/>
              </a:buClr>
              <a:buFont typeface="Arial"/>
              <a:buNone/>
              <a:tabLst>
                <a:tab pos="3406775" algn="l"/>
                <a:tab pos="4843463" algn="l"/>
              </a:tabLst>
            </a:pPr>
            <a:endParaRPr lang="ru-RU" sz="1600" b="1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9B8762"/>
              </a:buClr>
              <a:buSzPts val="2000"/>
              <a:buFont typeface="Arial"/>
              <a:buNone/>
            </a:pPr>
            <a:r>
              <a:rPr lang="ru-RU" sz="1600" b="1" u="sng" dirty="0">
                <a:solidFill>
                  <a:srgbClr val="002060"/>
                </a:solidFill>
              </a:rPr>
              <a:t>Инициатор: ТОО «________»</a:t>
            </a:r>
          </a:p>
          <a:p>
            <a:pPr marL="0" indent="0" algn="just">
              <a:spcBef>
                <a:spcPts val="0"/>
              </a:spcBef>
              <a:buClr>
                <a:srgbClr val="9B8762"/>
              </a:buClr>
              <a:buSzPts val="2000"/>
              <a:buFont typeface="Arial"/>
              <a:buNone/>
            </a:pPr>
            <a:endParaRPr lang="ru-RU" sz="1600" u="sng" dirty="0">
              <a:solidFill>
                <a:srgbClr val="002060"/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Clr>
                <a:srgbClr val="9B8762"/>
              </a:buClr>
              <a:buSzPts val="2000"/>
              <a:buFont typeface="Arial"/>
              <a:buNone/>
            </a:pPr>
            <a:r>
              <a:rPr lang="ru-RU" sz="1600" b="1" u="sng" dirty="0">
                <a:solidFill>
                  <a:srgbClr val="002060"/>
                </a:solidFill>
              </a:rPr>
              <a:t>Проект</a:t>
            </a:r>
            <a:r>
              <a:rPr lang="ru-RU" sz="1600" b="1" dirty="0">
                <a:solidFill>
                  <a:srgbClr val="002060"/>
                </a:solidFill>
              </a:rPr>
              <a:t>:  «________________»</a:t>
            </a:r>
          </a:p>
          <a:p>
            <a:pPr marL="0" indent="0" algn="just">
              <a:spcBef>
                <a:spcPts val="0"/>
              </a:spcBef>
              <a:buClr>
                <a:srgbClr val="9B8762"/>
              </a:buClr>
              <a:buSzPts val="2000"/>
              <a:buFont typeface="Arial"/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9B8762"/>
              </a:buClr>
              <a:buSzPts val="2000"/>
              <a:buNone/>
            </a:pPr>
            <a:r>
              <a:rPr lang="ru-RU" sz="1600" b="1" u="sng" dirty="0">
                <a:solidFill>
                  <a:srgbClr val="002060"/>
                </a:solidFill>
              </a:rPr>
              <a:t>Регион</a:t>
            </a:r>
            <a:r>
              <a:rPr lang="ru-RU" sz="1600" b="1" dirty="0">
                <a:solidFill>
                  <a:srgbClr val="002060"/>
                </a:solidFill>
              </a:rPr>
              <a:t>: РК, ____</a:t>
            </a:r>
          </a:p>
          <a:p>
            <a:pPr marL="0" indent="0" algn="just">
              <a:spcBef>
                <a:spcPts val="0"/>
              </a:spcBef>
              <a:buClr>
                <a:srgbClr val="9B8762"/>
              </a:buClr>
              <a:buSzPts val="2000"/>
              <a:buFont typeface="Arial"/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/>
          <p:nvPr/>
        </p:nvSpPr>
        <p:spPr>
          <a:xfrm>
            <a:off x="777467" y="541744"/>
            <a:ext cx="5100819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СЫРЬЕВАЯ БАЗА (ТОО)</a:t>
            </a:r>
            <a:endParaRPr sz="1568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roup 1">
            <a:extLst>
              <a:ext uri="{FF2B5EF4-FFF2-40B4-BE49-F238E27FC236}">
                <a16:creationId xmlns:a16="http://schemas.microsoft.com/office/drawing/2014/main" id="{29343342-5336-7416-75D6-0CCBDAA3805B}"/>
              </a:ext>
            </a:extLst>
          </p:cNvPr>
          <p:cNvGrpSpPr/>
          <p:nvPr/>
        </p:nvGrpSpPr>
        <p:grpSpPr>
          <a:xfrm>
            <a:off x="650207" y="1676356"/>
            <a:ext cx="7601164" cy="1828844"/>
            <a:chOff x="0" y="0"/>
            <a:chExt cx="9293533" cy="2517228"/>
          </a:xfrm>
        </p:grpSpPr>
        <p:sp>
          <p:nvSpPr>
            <p:cNvPr id="30" name="Rectangle 123">
              <a:extLst>
                <a:ext uri="{FF2B5EF4-FFF2-40B4-BE49-F238E27FC236}">
                  <a16:creationId xmlns:a16="http://schemas.microsoft.com/office/drawing/2014/main" id="{B7C0B6DC-D3E3-BB11-7805-BB326FC91B66}"/>
                </a:ext>
              </a:extLst>
            </p:cNvPr>
            <p:cNvSpPr/>
            <p:nvPr/>
          </p:nvSpPr>
          <p:spPr>
            <a:xfrm>
              <a:off x="0" y="0"/>
              <a:ext cx="1849821" cy="5044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Поставщик</a:t>
              </a:r>
              <a:r>
                <a:rPr lang="en-US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 1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1" name="Rectangle 124">
              <a:extLst>
                <a:ext uri="{FF2B5EF4-FFF2-40B4-BE49-F238E27FC236}">
                  <a16:creationId xmlns:a16="http://schemas.microsoft.com/office/drawing/2014/main" id="{645AEA54-1CDA-8A18-8066-0C2640B4DE74}"/>
                </a:ext>
              </a:extLst>
            </p:cNvPr>
            <p:cNvSpPr/>
            <p:nvPr/>
          </p:nvSpPr>
          <p:spPr>
            <a:xfrm>
              <a:off x="0" y="670910"/>
              <a:ext cx="1849821" cy="5044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kern="120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Поставщик 2</a:t>
              </a:r>
              <a:endParaRPr lang="ru-RU" sz="1200" b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125">
              <a:extLst>
                <a:ext uri="{FF2B5EF4-FFF2-40B4-BE49-F238E27FC236}">
                  <a16:creationId xmlns:a16="http://schemas.microsoft.com/office/drawing/2014/main" id="{B6151D30-E6DE-4A2C-F179-D1F814CC4AD8}"/>
                </a:ext>
              </a:extLst>
            </p:cNvPr>
            <p:cNvSpPr/>
            <p:nvPr/>
          </p:nvSpPr>
          <p:spPr>
            <a:xfrm>
              <a:off x="0" y="1341820"/>
              <a:ext cx="1849821" cy="5044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Поставщик</a:t>
              </a:r>
              <a:r>
                <a:rPr lang="en-US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 3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3" name="Rectangle 126">
              <a:extLst>
                <a:ext uri="{FF2B5EF4-FFF2-40B4-BE49-F238E27FC236}">
                  <a16:creationId xmlns:a16="http://schemas.microsoft.com/office/drawing/2014/main" id="{BAB0A0C5-6F94-16F3-6AC3-1580D575B156}"/>
                </a:ext>
              </a:extLst>
            </p:cNvPr>
            <p:cNvSpPr/>
            <p:nvPr/>
          </p:nvSpPr>
          <p:spPr>
            <a:xfrm>
              <a:off x="0" y="2012731"/>
              <a:ext cx="1849821" cy="5044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Поставщик</a:t>
              </a:r>
              <a:r>
                <a:rPr lang="en-US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 4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DBCE304C-1517-FD15-F0B0-CA94F7AEE65B}"/>
                </a:ext>
              </a:extLst>
            </p:cNvPr>
            <p:cNvSpPr txBox="1"/>
            <p:nvPr/>
          </p:nvSpPr>
          <p:spPr>
            <a:xfrm>
              <a:off x="2017856" y="67572"/>
              <a:ext cx="3089825" cy="3349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Описание</a:t>
              </a:r>
              <a:r>
                <a:rPr lang="en-US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товара</a:t>
              </a:r>
              <a:r>
                <a:rPr lang="en-US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или</a:t>
              </a:r>
              <a:r>
                <a:rPr lang="en-US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услуги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5381AF1E-AC51-0F82-591D-8E8283C3F520}"/>
                </a:ext>
              </a:extLst>
            </p:cNvPr>
            <p:cNvSpPr txBox="1"/>
            <p:nvPr/>
          </p:nvSpPr>
          <p:spPr>
            <a:xfrm>
              <a:off x="2017856" y="738380"/>
              <a:ext cx="3089825" cy="3349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kern="120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Описание товара или услуги</a:t>
              </a:r>
              <a:endParaRPr lang="ru-RU" sz="1200" b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6" name="TextBox 16">
              <a:extLst>
                <a:ext uri="{FF2B5EF4-FFF2-40B4-BE49-F238E27FC236}">
                  <a16:creationId xmlns:a16="http://schemas.microsoft.com/office/drawing/2014/main" id="{0FD4683E-27F9-E903-CE91-B84A3927AB9C}"/>
                </a:ext>
              </a:extLst>
            </p:cNvPr>
            <p:cNvSpPr txBox="1"/>
            <p:nvPr/>
          </p:nvSpPr>
          <p:spPr>
            <a:xfrm>
              <a:off x="2017856" y="1409189"/>
              <a:ext cx="3089825" cy="3349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kern="120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Описание товара или услуги</a:t>
              </a:r>
              <a:endParaRPr lang="ru-RU" sz="1200" b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id="{C4479FA8-BF7F-9AD4-1D1B-09A38982B370}"/>
                </a:ext>
              </a:extLst>
            </p:cNvPr>
            <p:cNvSpPr txBox="1"/>
            <p:nvPr/>
          </p:nvSpPr>
          <p:spPr>
            <a:xfrm>
              <a:off x="2017856" y="2080000"/>
              <a:ext cx="3089825" cy="3349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kern="120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Описание товара или услуги</a:t>
              </a:r>
              <a:endParaRPr lang="ru-RU" sz="1200" b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8" name="Rectangle 133">
              <a:extLst>
                <a:ext uri="{FF2B5EF4-FFF2-40B4-BE49-F238E27FC236}">
                  <a16:creationId xmlns:a16="http://schemas.microsoft.com/office/drawing/2014/main" id="{79C19469-924E-98B4-CD9F-499238FC0DD3}"/>
                </a:ext>
              </a:extLst>
            </p:cNvPr>
            <p:cNvSpPr/>
            <p:nvPr/>
          </p:nvSpPr>
          <p:spPr>
            <a:xfrm>
              <a:off x="5223641" y="0"/>
              <a:ext cx="1849821" cy="25172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kern="120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Компания</a:t>
              </a:r>
              <a:endParaRPr lang="ru-RU" sz="1200" b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9" name="Rectangle 140">
              <a:extLst>
                <a:ext uri="{FF2B5EF4-FFF2-40B4-BE49-F238E27FC236}">
                  <a16:creationId xmlns:a16="http://schemas.microsoft.com/office/drawing/2014/main" id="{186357BA-879A-9741-26A5-371E7BC08B83}"/>
                </a:ext>
              </a:extLst>
            </p:cNvPr>
            <p:cNvSpPr/>
            <p:nvPr/>
          </p:nvSpPr>
          <p:spPr>
            <a:xfrm>
              <a:off x="7764756" y="0"/>
              <a:ext cx="1528777" cy="554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kern="120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Клиент 1</a:t>
              </a:r>
              <a:endParaRPr lang="ru-RU" sz="1200" b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40" name="Rectangle 160">
              <a:extLst>
                <a:ext uri="{FF2B5EF4-FFF2-40B4-BE49-F238E27FC236}">
                  <a16:creationId xmlns:a16="http://schemas.microsoft.com/office/drawing/2014/main" id="{0FEF9BDE-DCBC-F87C-DE17-DA121CEF1469}"/>
                </a:ext>
              </a:extLst>
            </p:cNvPr>
            <p:cNvSpPr/>
            <p:nvPr/>
          </p:nvSpPr>
          <p:spPr>
            <a:xfrm>
              <a:off x="7764755" y="981194"/>
              <a:ext cx="1528777" cy="554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Клиент</a:t>
              </a:r>
              <a:r>
                <a:rPr lang="en-US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ru-RU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2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41" name="Rectangle 161">
              <a:extLst>
                <a:ext uri="{FF2B5EF4-FFF2-40B4-BE49-F238E27FC236}">
                  <a16:creationId xmlns:a16="http://schemas.microsoft.com/office/drawing/2014/main" id="{005011B6-9B53-9EAA-A42F-2BBEFC59B8D9}"/>
                </a:ext>
              </a:extLst>
            </p:cNvPr>
            <p:cNvSpPr/>
            <p:nvPr/>
          </p:nvSpPr>
          <p:spPr>
            <a:xfrm>
              <a:off x="7764755" y="1962388"/>
              <a:ext cx="1528777" cy="554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Клиент</a:t>
              </a:r>
              <a:r>
                <a:rPr lang="en-US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ru-RU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3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42" name="Straight Arrow Connector 162">
              <a:extLst>
                <a:ext uri="{FF2B5EF4-FFF2-40B4-BE49-F238E27FC236}">
                  <a16:creationId xmlns:a16="http://schemas.microsoft.com/office/drawing/2014/main" id="{9B7E9EF6-7065-D217-7D99-5069621A671C}"/>
                </a:ext>
              </a:extLst>
            </p:cNvPr>
            <p:cNvCxnSpPr/>
            <p:nvPr/>
          </p:nvCxnSpPr>
          <p:spPr>
            <a:xfrm>
              <a:off x="7073462" y="1258614"/>
              <a:ext cx="69129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Connector: Elbow 163">
              <a:extLst>
                <a:ext uri="{FF2B5EF4-FFF2-40B4-BE49-F238E27FC236}">
                  <a16:creationId xmlns:a16="http://schemas.microsoft.com/office/drawing/2014/main" id="{5114CA7C-12B0-1624-3932-3E94F6AF63D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764756" y="277420"/>
              <a:ext cx="1" cy="1962388"/>
            </a:xfrm>
            <a:prstGeom prst="bentConnector3">
              <a:avLst>
                <a:gd name="adj1" fmla="val 2286010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44" name="Straight Connector 164">
              <a:extLst>
                <a:ext uri="{FF2B5EF4-FFF2-40B4-BE49-F238E27FC236}">
                  <a16:creationId xmlns:a16="http://schemas.microsoft.com/office/drawing/2014/main" id="{8CFDE012-6319-021B-9473-162A19E238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820" y="252248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" name="Straight Connector 165">
              <a:extLst>
                <a:ext uri="{FF2B5EF4-FFF2-40B4-BE49-F238E27FC236}">
                  <a16:creationId xmlns:a16="http://schemas.microsoft.com/office/drawing/2014/main" id="{7B01BA15-EF48-FF2C-C145-9F0150D029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820" y="923158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166">
              <a:extLst>
                <a:ext uri="{FF2B5EF4-FFF2-40B4-BE49-F238E27FC236}">
                  <a16:creationId xmlns:a16="http://schemas.microsoft.com/office/drawing/2014/main" id="{0AF46EE2-5DC9-A4FD-5F92-30EA95146F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820" y="1594068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167">
              <a:extLst>
                <a:ext uri="{FF2B5EF4-FFF2-40B4-BE49-F238E27FC236}">
                  <a16:creationId xmlns:a16="http://schemas.microsoft.com/office/drawing/2014/main" id="{76E327EA-81CE-6BC9-E91F-3037F54521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820" y="2264979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168">
              <a:extLst>
                <a:ext uri="{FF2B5EF4-FFF2-40B4-BE49-F238E27FC236}">
                  <a16:creationId xmlns:a16="http://schemas.microsoft.com/office/drawing/2014/main" id="{BC4C994A-1463-C3D4-98C3-71883DFF5C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891" y="268099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169">
              <a:extLst>
                <a:ext uri="{FF2B5EF4-FFF2-40B4-BE49-F238E27FC236}">
                  <a16:creationId xmlns:a16="http://schemas.microsoft.com/office/drawing/2014/main" id="{9E72E88D-1961-D452-A9AC-F62D56209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891" y="939009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170">
              <a:extLst>
                <a:ext uri="{FF2B5EF4-FFF2-40B4-BE49-F238E27FC236}">
                  <a16:creationId xmlns:a16="http://schemas.microsoft.com/office/drawing/2014/main" id="{2FE6F6DA-8064-6864-FF73-4DE2D3B5E2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891" y="1609919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171">
              <a:extLst>
                <a:ext uri="{FF2B5EF4-FFF2-40B4-BE49-F238E27FC236}">
                  <a16:creationId xmlns:a16="http://schemas.microsoft.com/office/drawing/2014/main" id="{05C4C14B-0E5A-9CF8-F64E-533584EA83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891" y="2280830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" name="Straight Connector 172">
              <a:extLst>
                <a:ext uri="{FF2B5EF4-FFF2-40B4-BE49-F238E27FC236}">
                  <a16:creationId xmlns:a16="http://schemas.microsoft.com/office/drawing/2014/main" id="{197931EC-8F75-3A4A-DBEA-256EF0D42041}"/>
                </a:ext>
              </a:extLst>
            </p:cNvPr>
            <p:cNvCxnSpPr>
              <a:cxnSpLocks/>
            </p:cNvCxnSpPr>
            <p:nvPr/>
          </p:nvCxnSpPr>
          <p:spPr>
            <a:xfrm>
              <a:off x="5050559" y="268099"/>
              <a:ext cx="0" cy="201273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Arrow Connector 173">
              <a:extLst>
                <a:ext uri="{FF2B5EF4-FFF2-40B4-BE49-F238E27FC236}">
                  <a16:creationId xmlns:a16="http://schemas.microsoft.com/office/drawing/2014/main" id="{332A6E4D-13DA-5F60-8CA0-09D6D2FB5F3C}"/>
                </a:ext>
              </a:extLst>
            </p:cNvPr>
            <p:cNvCxnSpPr/>
            <p:nvPr/>
          </p:nvCxnSpPr>
          <p:spPr>
            <a:xfrm>
              <a:off x="5047056" y="1258614"/>
              <a:ext cx="176585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2FD1844-ED17-5AD4-D814-DC30ACE7F032}"/>
              </a:ext>
            </a:extLst>
          </p:cNvPr>
          <p:cNvSpPr txBox="1"/>
          <p:nvPr/>
        </p:nvSpPr>
        <p:spPr>
          <a:xfrm>
            <a:off x="622282" y="117564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1200" dirty="0">
                <a:solidFill>
                  <a:srgbClr val="002060"/>
                </a:solidFill>
                <a:latin typeface="+mn-lt"/>
              </a:rPr>
              <a:t>Операционная структура Компании: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043CAB-5749-8699-3704-654DEE60DCB3}"/>
              </a:ext>
            </a:extLst>
          </p:cNvPr>
          <p:cNvSpPr txBox="1"/>
          <p:nvPr/>
        </p:nvSpPr>
        <p:spPr>
          <a:xfrm>
            <a:off x="423722" y="6219517"/>
            <a:ext cx="92134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b="1" kern="12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ru-RU" b="0" i="1" dirty="0"/>
              <a:t>Условия оплаты с клиентами </a:t>
            </a:r>
            <a:r>
              <a:rPr lang="ru-RU" b="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(см. Приложение «Анализ контрактов по сырью»)</a:t>
            </a:r>
            <a:endParaRPr lang="ru-RU" b="0" i="1" dirty="0"/>
          </a:p>
        </p:txBody>
      </p:sp>
      <p:sp>
        <p:nvSpPr>
          <p:cNvPr id="59" name="Google Shape;182;p5">
            <a:extLst>
              <a:ext uri="{FF2B5EF4-FFF2-40B4-BE49-F238E27FC236}">
                <a16:creationId xmlns:a16="http://schemas.microsoft.com/office/drawing/2014/main" id="{7FD171CD-2E46-9A14-1731-08CA8138A6AB}"/>
              </a:ext>
            </a:extLst>
          </p:cNvPr>
          <p:cNvSpPr/>
          <p:nvPr/>
        </p:nvSpPr>
        <p:spPr>
          <a:xfrm>
            <a:off x="560693" y="361484"/>
            <a:ext cx="4373800" cy="3983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160;p3">
            <a:extLst>
              <a:ext uri="{FF2B5EF4-FFF2-40B4-BE49-F238E27FC236}">
                <a16:creationId xmlns:a16="http://schemas.microsoft.com/office/drawing/2014/main" id="{AB8002D8-2552-5BE7-40DE-4956A0617E6A}"/>
              </a:ext>
            </a:extLst>
          </p:cNvPr>
          <p:cNvSpPr txBox="1">
            <a:spLocks/>
          </p:cNvSpPr>
          <p:nvPr/>
        </p:nvSpPr>
        <p:spPr>
          <a:xfrm>
            <a:off x="837593" y="412272"/>
            <a:ext cx="3035524" cy="2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228">
              <a:buClr>
                <a:srgbClr val="FFFFFF"/>
              </a:buClr>
              <a:buSzPts val="1568"/>
            </a:pPr>
            <a:r>
              <a:rPr lang="ru-RU" sz="1568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СЫРЬЕВАЯ БАЗА</a:t>
            </a:r>
          </a:p>
        </p:txBody>
      </p:sp>
      <p:sp>
        <p:nvSpPr>
          <p:cNvPr id="54" name="Google Shape;176;p4">
            <a:extLst>
              <a:ext uri="{FF2B5EF4-FFF2-40B4-BE49-F238E27FC236}">
                <a16:creationId xmlns:a16="http://schemas.microsoft.com/office/drawing/2014/main" id="{36A2DC05-EF22-421B-BCE7-E774DDDB1088}"/>
              </a:ext>
            </a:extLst>
          </p:cNvPr>
          <p:cNvSpPr txBox="1"/>
          <p:nvPr/>
        </p:nvSpPr>
        <p:spPr>
          <a:xfrm>
            <a:off x="749542" y="3868726"/>
            <a:ext cx="5100819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СЫРЬЕВАЯ БАЗА (ТОО)</a:t>
            </a:r>
            <a:endParaRPr sz="1568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roup 1">
            <a:extLst>
              <a:ext uri="{FF2B5EF4-FFF2-40B4-BE49-F238E27FC236}">
                <a16:creationId xmlns:a16="http://schemas.microsoft.com/office/drawing/2014/main" id="{4D4BB416-5A8D-41FB-B547-EE5B9A2FCC27}"/>
              </a:ext>
            </a:extLst>
          </p:cNvPr>
          <p:cNvGrpSpPr/>
          <p:nvPr/>
        </p:nvGrpSpPr>
        <p:grpSpPr>
          <a:xfrm>
            <a:off x="2157173" y="4412218"/>
            <a:ext cx="6066272" cy="1661324"/>
            <a:chOff x="1876629" y="-343237"/>
            <a:chExt cx="7416904" cy="2286648"/>
          </a:xfrm>
        </p:grpSpPr>
        <p:sp>
          <p:nvSpPr>
            <p:cNvPr id="64" name="TextBox 14">
              <a:extLst>
                <a:ext uri="{FF2B5EF4-FFF2-40B4-BE49-F238E27FC236}">
                  <a16:creationId xmlns:a16="http://schemas.microsoft.com/office/drawing/2014/main" id="{0F45DD14-FFD5-46E0-AC12-0BC290B04D85}"/>
                </a:ext>
              </a:extLst>
            </p:cNvPr>
            <p:cNvSpPr txBox="1"/>
            <p:nvPr/>
          </p:nvSpPr>
          <p:spPr>
            <a:xfrm>
              <a:off x="2334230" y="67573"/>
              <a:ext cx="1947508" cy="3349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Описание</a:t>
              </a:r>
              <a:r>
                <a:rPr lang="en-US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товара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65" name="TextBox 15">
              <a:extLst>
                <a:ext uri="{FF2B5EF4-FFF2-40B4-BE49-F238E27FC236}">
                  <a16:creationId xmlns:a16="http://schemas.microsoft.com/office/drawing/2014/main" id="{5DA960DB-89A9-42B5-BE8E-77E3BCF65C9B}"/>
                </a:ext>
              </a:extLst>
            </p:cNvPr>
            <p:cNvSpPr txBox="1"/>
            <p:nvPr/>
          </p:nvSpPr>
          <p:spPr>
            <a:xfrm>
              <a:off x="2224455" y="729925"/>
              <a:ext cx="2181126" cy="3349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Описание</a:t>
              </a:r>
              <a:r>
                <a:rPr lang="en-US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товара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176FB557-54FA-4384-A68E-3F694F11FEDB}"/>
                </a:ext>
              </a:extLst>
            </p:cNvPr>
            <p:cNvSpPr txBox="1"/>
            <p:nvPr/>
          </p:nvSpPr>
          <p:spPr>
            <a:xfrm>
              <a:off x="2294978" y="1411698"/>
              <a:ext cx="1947511" cy="3349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Описание</a:t>
              </a:r>
              <a:r>
                <a:rPr lang="en-US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товара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68" name="Rectangle 133">
              <a:extLst>
                <a:ext uri="{FF2B5EF4-FFF2-40B4-BE49-F238E27FC236}">
                  <a16:creationId xmlns:a16="http://schemas.microsoft.com/office/drawing/2014/main" id="{C85E9C48-B585-4A6D-899D-C5CD72666299}"/>
                </a:ext>
              </a:extLst>
            </p:cNvPr>
            <p:cNvSpPr/>
            <p:nvPr/>
          </p:nvSpPr>
          <p:spPr>
            <a:xfrm>
              <a:off x="5284178" y="-105411"/>
              <a:ext cx="1849821" cy="18463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ru-RU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Дистрибьютор/</a:t>
              </a:r>
            </a:p>
            <a:p>
              <a:pPr algn="ctr"/>
              <a:r>
                <a:rPr lang="ru-RU" sz="1200" b="1" kern="1200" dirty="0">
                  <a:solidFill>
                    <a:srgbClr val="002060"/>
                  </a:solidFill>
                  <a:latin typeface="+mn-lt"/>
                  <a:ea typeface="Times New Roman" panose="02020603050405020304" pitchFamily="18" charset="0"/>
                </a:rPr>
                <a:t>Торговый дом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69" name="Rectangle 140">
              <a:extLst>
                <a:ext uri="{FF2B5EF4-FFF2-40B4-BE49-F238E27FC236}">
                  <a16:creationId xmlns:a16="http://schemas.microsoft.com/office/drawing/2014/main" id="{2EEE8197-807A-450F-B6E0-B4B36302F5B1}"/>
                </a:ext>
              </a:extLst>
            </p:cNvPr>
            <p:cNvSpPr/>
            <p:nvPr/>
          </p:nvSpPr>
          <p:spPr>
            <a:xfrm>
              <a:off x="7764756" y="-343237"/>
              <a:ext cx="1528777" cy="554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ru-RU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Клиент</a:t>
              </a:r>
              <a:r>
                <a:rPr lang="en-US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 1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70" name="Rectangle 160">
              <a:extLst>
                <a:ext uri="{FF2B5EF4-FFF2-40B4-BE49-F238E27FC236}">
                  <a16:creationId xmlns:a16="http://schemas.microsoft.com/office/drawing/2014/main" id="{C4C84E77-10C1-49A3-806D-7C894D0C722D}"/>
                </a:ext>
              </a:extLst>
            </p:cNvPr>
            <p:cNvSpPr/>
            <p:nvPr/>
          </p:nvSpPr>
          <p:spPr>
            <a:xfrm>
              <a:off x="7764755" y="540329"/>
              <a:ext cx="1528777" cy="554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Клиент</a:t>
              </a:r>
              <a:r>
                <a:rPr lang="en-US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ru-RU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2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71" name="Rectangle 161">
              <a:extLst>
                <a:ext uri="{FF2B5EF4-FFF2-40B4-BE49-F238E27FC236}">
                  <a16:creationId xmlns:a16="http://schemas.microsoft.com/office/drawing/2014/main" id="{F4E52C9B-EF14-4936-8109-1D9A6533E736}"/>
                </a:ext>
              </a:extLst>
            </p:cNvPr>
            <p:cNvSpPr/>
            <p:nvPr/>
          </p:nvSpPr>
          <p:spPr>
            <a:xfrm>
              <a:off x="7764755" y="1388573"/>
              <a:ext cx="1528777" cy="554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kern="120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Клиент</a:t>
              </a:r>
              <a:r>
                <a:rPr lang="en-US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ru-RU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3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72" name="Straight Arrow Connector 162">
              <a:extLst>
                <a:ext uri="{FF2B5EF4-FFF2-40B4-BE49-F238E27FC236}">
                  <a16:creationId xmlns:a16="http://schemas.microsoft.com/office/drawing/2014/main" id="{A65B2D63-FDE1-4CF3-9CB7-B812B0FE5FC7}"/>
                </a:ext>
              </a:extLst>
            </p:cNvPr>
            <p:cNvCxnSpPr>
              <a:cxnSpLocks/>
              <a:stCxn id="68" idx="3"/>
              <a:endCxn id="70" idx="1"/>
            </p:cNvCxnSpPr>
            <p:nvPr/>
          </p:nvCxnSpPr>
          <p:spPr>
            <a:xfrm>
              <a:off x="7133999" y="817748"/>
              <a:ext cx="63075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3" name="Connector: Elbow 163">
              <a:extLst>
                <a:ext uri="{FF2B5EF4-FFF2-40B4-BE49-F238E27FC236}">
                  <a16:creationId xmlns:a16="http://schemas.microsoft.com/office/drawing/2014/main" id="{9E25C6CF-D1C5-4AF7-9038-FAA7831D1BCD}"/>
                </a:ext>
              </a:extLst>
            </p:cNvPr>
            <p:cNvCxnSpPr>
              <a:cxnSpLocks/>
              <a:endCxn id="71" idx="1"/>
            </p:cNvCxnSpPr>
            <p:nvPr/>
          </p:nvCxnSpPr>
          <p:spPr>
            <a:xfrm rot="5400000">
              <a:off x="6898855" y="800085"/>
              <a:ext cx="1731809" cy="6"/>
            </a:xfrm>
            <a:prstGeom prst="bentConnector4">
              <a:avLst>
                <a:gd name="adj1" fmla="val 881"/>
                <a:gd name="adj2" fmla="val 457210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74" name="Straight Connector 164">
              <a:extLst>
                <a:ext uri="{FF2B5EF4-FFF2-40B4-BE49-F238E27FC236}">
                  <a16:creationId xmlns:a16="http://schemas.microsoft.com/office/drawing/2014/main" id="{ECFED2F9-E593-490B-AFAD-D2D9F9EFEDC8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>
              <a:off x="1876629" y="235055"/>
              <a:ext cx="45760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168">
              <a:extLst>
                <a:ext uri="{FF2B5EF4-FFF2-40B4-BE49-F238E27FC236}">
                  <a16:creationId xmlns:a16="http://schemas.microsoft.com/office/drawing/2014/main" id="{A380B872-0B9D-4079-B2A8-E851065CB5EE}"/>
                </a:ext>
              </a:extLst>
            </p:cNvPr>
            <p:cNvCxnSpPr>
              <a:cxnSpLocks/>
              <a:stCxn id="64" idx="3"/>
            </p:cNvCxnSpPr>
            <p:nvPr/>
          </p:nvCxnSpPr>
          <p:spPr>
            <a:xfrm flipV="1">
              <a:off x="4281738" y="234258"/>
              <a:ext cx="759674" cy="79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9" name="Straight Connector 169">
              <a:extLst>
                <a:ext uri="{FF2B5EF4-FFF2-40B4-BE49-F238E27FC236}">
                  <a16:creationId xmlns:a16="http://schemas.microsoft.com/office/drawing/2014/main" id="{8B09A360-F5CF-4137-8A0E-F4E670EFFD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891" y="939009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2" name="Straight Connector 172">
              <a:extLst>
                <a:ext uri="{FF2B5EF4-FFF2-40B4-BE49-F238E27FC236}">
                  <a16:creationId xmlns:a16="http://schemas.microsoft.com/office/drawing/2014/main" id="{4AA82F86-9EA0-496B-8FB3-58715977EB87}"/>
                </a:ext>
              </a:extLst>
            </p:cNvPr>
            <p:cNvCxnSpPr>
              <a:cxnSpLocks/>
            </p:cNvCxnSpPr>
            <p:nvPr/>
          </p:nvCxnSpPr>
          <p:spPr>
            <a:xfrm>
              <a:off x="5050558" y="242674"/>
              <a:ext cx="0" cy="134121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3" name="Straight Arrow Connector 173">
              <a:extLst>
                <a:ext uri="{FF2B5EF4-FFF2-40B4-BE49-F238E27FC236}">
                  <a16:creationId xmlns:a16="http://schemas.microsoft.com/office/drawing/2014/main" id="{E30C0C39-37B7-4818-B09E-145C59B380AF}"/>
                </a:ext>
              </a:extLst>
            </p:cNvPr>
            <p:cNvCxnSpPr/>
            <p:nvPr/>
          </p:nvCxnSpPr>
          <p:spPr>
            <a:xfrm>
              <a:off x="5047056" y="940789"/>
              <a:ext cx="17658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A3299F1-2085-4D3D-9E34-B9D0217EADB6}"/>
              </a:ext>
            </a:extLst>
          </p:cNvPr>
          <p:cNvSpPr txBox="1"/>
          <p:nvPr/>
        </p:nvSpPr>
        <p:spPr>
          <a:xfrm>
            <a:off x="594357" y="416088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1200" dirty="0">
                <a:solidFill>
                  <a:srgbClr val="002060"/>
                </a:solidFill>
                <a:latin typeface="+mn-lt"/>
              </a:rPr>
              <a:t>Торговая структура Компании:</a:t>
            </a:r>
          </a:p>
        </p:txBody>
      </p:sp>
      <p:sp>
        <p:nvSpPr>
          <p:cNvPr id="85" name="Google Shape;182;p5">
            <a:extLst>
              <a:ext uri="{FF2B5EF4-FFF2-40B4-BE49-F238E27FC236}">
                <a16:creationId xmlns:a16="http://schemas.microsoft.com/office/drawing/2014/main" id="{A57E9FC7-4573-4E2B-BF0A-A1BCBAB007D9}"/>
              </a:ext>
            </a:extLst>
          </p:cNvPr>
          <p:cNvSpPr/>
          <p:nvPr/>
        </p:nvSpPr>
        <p:spPr>
          <a:xfrm>
            <a:off x="532768" y="3688466"/>
            <a:ext cx="4373800" cy="3983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160;p3">
            <a:extLst>
              <a:ext uri="{FF2B5EF4-FFF2-40B4-BE49-F238E27FC236}">
                <a16:creationId xmlns:a16="http://schemas.microsoft.com/office/drawing/2014/main" id="{CEC84C06-4241-47DF-AFD0-71F23BCE369D}"/>
              </a:ext>
            </a:extLst>
          </p:cNvPr>
          <p:cNvSpPr txBox="1">
            <a:spLocks/>
          </p:cNvSpPr>
          <p:nvPr/>
        </p:nvSpPr>
        <p:spPr>
          <a:xfrm>
            <a:off x="809668" y="3739254"/>
            <a:ext cx="3035524" cy="2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228">
              <a:buClr>
                <a:srgbClr val="FFFFFF"/>
              </a:buClr>
              <a:buSzPts val="1568"/>
            </a:pPr>
            <a:r>
              <a:rPr lang="ru-RU" sz="1568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КАНАЛЫ СБЫТА</a:t>
            </a:r>
          </a:p>
        </p:txBody>
      </p:sp>
      <p:cxnSp>
        <p:nvCxnSpPr>
          <p:cNvPr id="87" name="Straight Connector 168">
            <a:extLst>
              <a:ext uri="{FF2B5EF4-FFF2-40B4-BE49-F238E27FC236}">
                <a16:creationId xmlns:a16="http://schemas.microsoft.com/office/drawing/2014/main" id="{575B750D-6E3B-4395-A6F1-5B91CB4A78A2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4092206" y="5808916"/>
            <a:ext cx="653437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8" name="Rectangle 133">
            <a:extLst>
              <a:ext uri="{FF2B5EF4-FFF2-40B4-BE49-F238E27FC236}">
                <a16:creationId xmlns:a16="http://schemas.microsoft.com/office/drawing/2014/main" id="{D2B74AF6-9466-4830-8011-B154FADDE928}"/>
              </a:ext>
            </a:extLst>
          </p:cNvPr>
          <p:cNvSpPr/>
          <p:nvPr/>
        </p:nvSpPr>
        <p:spPr>
          <a:xfrm>
            <a:off x="580496" y="4691869"/>
            <a:ext cx="1512965" cy="13414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200" b="1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Компания</a:t>
            </a:r>
            <a:endParaRPr lang="ru-RU" sz="1200" b="1" dirty="0">
              <a:solidFill>
                <a:srgbClr val="00206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89" name="Straight Connector 164">
            <a:extLst>
              <a:ext uri="{FF2B5EF4-FFF2-40B4-BE49-F238E27FC236}">
                <a16:creationId xmlns:a16="http://schemas.microsoft.com/office/drawing/2014/main" id="{9AD0F8B3-E694-4604-AA1F-D2923D7B1BB1}"/>
              </a:ext>
            </a:extLst>
          </p:cNvPr>
          <p:cNvCxnSpPr>
            <a:cxnSpLocks/>
          </p:cNvCxnSpPr>
          <p:nvPr/>
        </p:nvCxnSpPr>
        <p:spPr>
          <a:xfrm>
            <a:off x="2180348" y="5350467"/>
            <a:ext cx="374271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0" name="Straight Connector 164">
            <a:extLst>
              <a:ext uri="{FF2B5EF4-FFF2-40B4-BE49-F238E27FC236}">
                <a16:creationId xmlns:a16="http://schemas.microsoft.com/office/drawing/2014/main" id="{6C17A8D6-0E2E-47F6-894E-2345BA1D73F6}"/>
              </a:ext>
            </a:extLst>
          </p:cNvPr>
          <p:cNvCxnSpPr>
            <a:cxnSpLocks/>
          </p:cNvCxnSpPr>
          <p:nvPr/>
        </p:nvCxnSpPr>
        <p:spPr>
          <a:xfrm>
            <a:off x="2180347" y="5830812"/>
            <a:ext cx="374271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8" name="TextBox 14">
            <a:extLst>
              <a:ext uri="{FF2B5EF4-FFF2-40B4-BE49-F238E27FC236}">
                <a16:creationId xmlns:a16="http://schemas.microsoft.com/office/drawing/2014/main" id="{4FBF2841-A9D3-4D4E-891D-D4F0D9810D28}"/>
              </a:ext>
            </a:extLst>
          </p:cNvPr>
          <p:cNvSpPr txBox="1"/>
          <p:nvPr/>
        </p:nvSpPr>
        <p:spPr>
          <a:xfrm>
            <a:off x="5151267" y="348785"/>
            <a:ext cx="6698973" cy="42683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/>
            <a:r>
              <a:rPr lang="ru-RU" sz="1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Необходимо указать цены на сырье и готовую продукцию в рамках заключенных договоров и (или) договоров намерения и (или) рыночные цены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p3">
            <a:extLst>
              <a:ext uri="{FF2B5EF4-FFF2-40B4-BE49-F238E27FC236}">
                <a16:creationId xmlns:a16="http://schemas.microsoft.com/office/drawing/2014/main" id="{563007D3-157D-1D19-72B3-9FA853581773}"/>
              </a:ext>
            </a:extLst>
          </p:cNvPr>
          <p:cNvSpPr/>
          <p:nvPr/>
        </p:nvSpPr>
        <p:spPr>
          <a:xfrm>
            <a:off x="-1" y="1565"/>
            <a:ext cx="12190407" cy="68564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228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b="1" kern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0" y="1565"/>
            <a:ext cx="12190407" cy="6856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b="1" kern="1200">
              <a:solidFill>
                <a:srgbClr val="002060"/>
              </a:solidFill>
              <a:latin typeface="+mn-lt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560693" y="361484"/>
            <a:ext cx="4373800" cy="3983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753805" y="418622"/>
            <a:ext cx="3813660" cy="2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АНАЛИЗ РЫНКА</a:t>
            </a:r>
            <a:r>
              <a:rPr lang="en-US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68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7478954" y="4637032"/>
            <a:ext cx="429692" cy="16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  <a:endParaRPr sz="100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5075434" y="6437943"/>
            <a:ext cx="6872419" cy="19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" rIns="0" bIns="0" anchor="t" anchorCtr="0">
            <a:spAutoFit/>
          </a:bodyPr>
          <a:lstStyle/>
          <a:p>
            <a:pPr marL="14228"/>
            <a:r>
              <a:rPr lang="ru-RU" sz="1200" i="1" kern="1200" dirty="0">
                <a:solidFill>
                  <a:srgbClr val="002060"/>
                </a:solidFill>
                <a:latin typeface="+mn-lt"/>
                <a:sym typeface="Calibri"/>
              </a:rPr>
              <a:t>См Приложение «</a:t>
            </a:r>
            <a:r>
              <a:rPr lang="ru-RU" sz="1200" i="1" kern="1200" dirty="0">
                <a:solidFill>
                  <a:srgbClr val="002060"/>
                </a:solidFill>
                <a:latin typeface="+mn-lt"/>
              </a:rPr>
              <a:t>Анализ контрактов, обеспечивающих выручку и сбыт продукции»</a:t>
            </a:r>
            <a:endParaRPr sz="1200" i="1" kern="1200" dirty="0">
              <a:solidFill>
                <a:srgbClr val="002060"/>
              </a:solidFill>
              <a:latin typeface="+mn-lt"/>
              <a:sym typeface="Calibri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5909596" y="3997488"/>
            <a:ext cx="718525" cy="13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475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84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KAZAKHSTAN</a:t>
            </a:r>
            <a:endParaRPr sz="78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5749102" y="4941559"/>
            <a:ext cx="142994" cy="7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IRAN</a:t>
            </a:r>
            <a:endParaRPr sz="33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5752118" y="4549429"/>
            <a:ext cx="401947" cy="7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TURKMENISTAN</a:t>
            </a:r>
            <a:endParaRPr sz="33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5966467" y="4367778"/>
            <a:ext cx="325115" cy="7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UZBEKISTAN</a:t>
            </a:r>
            <a:endParaRPr sz="33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7932649" y="5732509"/>
            <a:ext cx="199906" cy="5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800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THAILAND</a:t>
            </a:r>
            <a:endParaRPr sz="2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8037341" y="5437751"/>
            <a:ext cx="211289" cy="6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VIETNAM</a:t>
            </a:r>
            <a:endParaRPr sz="2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5"/>
          <p:cNvGrpSpPr/>
          <p:nvPr/>
        </p:nvGrpSpPr>
        <p:grpSpPr>
          <a:xfrm>
            <a:off x="677734" y="1509602"/>
            <a:ext cx="443920" cy="403367"/>
            <a:chOff x="762796" y="2942303"/>
            <a:chExt cx="396240" cy="360045"/>
          </a:xfrm>
        </p:grpSpPr>
        <p:sp>
          <p:nvSpPr>
            <p:cNvPr id="198" name="Google Shape;198;p5"/>
            <p:cNvSpPr/>
            <p:nvPr/>
          </p:nvSpPr>
          <p:spPr>
            <a:xfrm>
              <a:off x="762796" y="2942303"/>
              <a:ext cx="396240" cy="360045"/>
            </a:xfrm>
            <a:custGeom>
              <a:avLst/>
              <a:gdLst/>
              <a:ahLst/>
              <a:cxnLst/>
              <a:rect l="l" t="t" r="r" b="b"/>
              <a:pathLst>
                <a:path w="396240" h="360045" extrusionOk="0">
                  <a:moveTo>
                    <a:pt x="317545" y="0"/>
                  </a:moveTo>
                  <a:lnTo>
                    <a:pt x="78455" y="0"/>
                  </a:lnTo>
                  <a:lnTo>
                    <a:pt x="47991" y="6188"/>
                  </a:lnTo>
                  <a:lnTo>
                    <a:pt x="23045" y="23040"/>
                  </a:lnTo>
                  <a:lnTo>
                    <a:pt x="6190" y="47984"/>
                  </a:lnTo>
                  <a:lnTo>
                    <a:pt x="0" y="78447"/>
                  </a:lnTo>
                  <a:lnTo>
                    <a:pt x="0" y="281546"/>
                  </a:lnTo>
                  <a:lnTo>
                    <a:pt x="6190" y="312004"/>
                  </a:lnTo>
                  <a:lnTo>
                    <a:pt x="23045" y="336948"/>
                  </a:lnTo>
                  <a:lnTo>
                    <a:pt x="47991" y="353803"/>
                  </a:lnTo>
                  <a:lnTo>
                    <a:pt x="78455" y="359994"/>
                  </a:lnTo>
                  <a:lnTo>
                    <a:pt x="317545" y="359994"/>
                  </a:lnTo>
                  <a:lnTo>
                    <a:pt x="348009" y="353803"/>
                  </a:lnTo>
                  <a:lnTo>
                    <a:pt x="372955" y="336948"/>
                  </a:lnTo>
                  <a:lnTo>
                    <a:pt x="389809" y="312004"/>
                  </a:lnTo>
                  <a:lnTo>
                    <a:pt x="395999" y="281546"/>
                  </a:lnTo>
                  <a:lnTo>
                    <a:pt x="395999" y="78447"/>
                  </a:lnTo>
                  <a:lnTo>
                    <a:pt x="389809" y="47984"/>
                  </a:lnTo>
                  <a:lnTo>
                    <a:pt x="372955" y="23040"/>
                  </a:lnTo>
                  <a:lnTo>
                    <a:pt x="348009" y="6188"/>
                  </a:lnTo>
                  <a:lnTo>
                    <a:pt x="317545" y="0"/>
                  </a:lnTo>
                  <a:close/>
                </a:path>
              </a:pathLst>
            </a:custGeom>
            <a:solidFill>
              <a:srgbClr val="1189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822491" y="2976991"/>
              <a:ext cx="276005" cy="27588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5"/>
          <p:cNvGrpSpPr/>
          <p:nvPr/>
        </p:nvGrpSpPr>
        <p:grpSpPr>
          <a:xfrm>
            <a:off x="696522" y="931708"/>
            <a:ext cx="443920" cy="403370"/>
            <a:chOff x="6151321" y="985177"/>
            <a:chExt cx="396240" cy="360045"/>
          </a:xfrm>
        </p:grpSpPr>
        <p:sp>
          <p:nvSpPr>
            <p:cNvPr id="201" name="Google Shape;201;p5"/>
            <p:cNvSpPr/>
            <p:nvPr/>
          </p:nvSpPr>
          <p:spPr>
            <a:xfrm>
              <a:off x="6151321" y="985177"/>
              <a:ext cx="396240" cy="360045"/>
            </a:xfrm>
            <a:custGeom>
              <a:avLst/>
              <a:gdLst/>
              <a:ahLst/>
              <a:cxnLst/>
              <a:rect l="l" t="t" r="r" b="b"/>
              <a:pathLst>
                <a:path w="396240" h="360044" extrusionOk="0">
                  <a:moveTo>
                    <a:pt x="317550" y="0"/>
                  </a:moveTo>
                  <a:lnTo>
                    <a:pt x="78460" y="0"/>
                  </a:lnTo>
                  <a:lnTo>
                    <a:pt x="47995" y="6190"/>
                  </a:lnTo>
                  <a:lnTo>
                    <a:pt x="23047" y="23047"/>
                  </a:lnTo>
                  <a:lnTo>
                    <a:pt x="6190" y="47995"/>
                  </a:lnTo>
                  <a:lnTo>
                    <a:pt x="0" y="78460"/>
                  </a:lnTo>
                  <a:lnTo>
                    <a:pt x="0" y="281546"/>
                  </a:lnTo>
                  <a:lnTo>
                    <a:pt x="6190" y="312011"/>
                  </a:lnTo>
                  <a:lnTo>
                    <a:pt x="23047" y="336959"/>
                  </a:lnTo>
                  <a:lnTo>
                    <a:pt x="47995" y="353816"/>
                  </a:lnTo>
                  <a:lnTo>
                    <a:pt x="78460" y="360006"/>
                  </a:lnTo>
                  <a:lnTo>
                    <a:pt x="317550" y="360006"/>
                  </a:lnTo>
                  <a:lnTo>
                    <a:pt x="348014" y="353816"/>
                  </a:lnTo>
                  <a:lnTo>
                    <a:pt x="372957" y="336959"/>
                  </a:lnTo>
                  <a:lnTo>
                    <a:pt x="389809" y="312011"/>
                  </a:lnTo>
                  <a:lnTo>
                    <a:pt x="395998" y="281546"/>
                  </a:lnTo>
                  <a:lnTo>
                    <a:pt x="395998" y="78460"/>
                  </a:lnTo>
                  <a:lnTo>
                    <a:pt x="389809" y="47995"/>
                  </a:lnTo>
                  <a:lnTo>
                    <a:pt x="372957" y="23047"/>
                  </a:lnTo>
                  <a:lnTo>
                    <a:pt x="348014" y="6190"/>
                  </a:lnTo>
                  <a:lnTo>
                    <a:pt x="317550" y="0"/>
                  </a:lnTo>
                  <a:close/>
                </a:path>
              </a:pathLst>
            </a:custGeom>
            <a:solidFill>
              <a:srgbClr val="1189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202451" y="1038453"/>
              <a:ext cx="293725" cy="254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5"/>
          <p:cNvSpPr/>
          <p:nvPr/>
        </p:nvSpPr>
        <p:spPr>
          <a:xfrm>
            <a:off x="1281694" y="999689"/>
            <a:ext cx="5990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1200" dirty="0">
                <a:solidFill>
                  <a:srgbClr val="002060"/>
                </a:solidFill>
                <a:latin typeface="+mn-lt"/>
                <a:sym typeface="Calibri"/>
              </a:rPr>
              <a:t>Объем производства в РК, доля экспорта, Импорта </a:t>
            </a:r>
            <a:r>
              <a:rPr lang="ru-RU" b="1" kern="1200" dirty="0" err="1">
                <a:solidFill>
                  <a:srgbClr val="002060"/>
                </a:solidFill>
                <a:latin typeface="+mn-lt"/>
                <a:sym typeface="Calibri"/>
              </a:rPr>
              <a:t>итд</a:t>
            </a:r>
            <a:endParaRPr b="1" kern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5" name="Google Shape;205;p5"/>
          <p:cNvSpPr txBox="1"/>
          <p:nvPr/>
        </p:nvSpPr>
        <p:spPr>
          <a:xfrm>
            <a:off x="1314334" y="1550737"/>
            <a:ext cx="55387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b="1" kern="12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ru-RU" sz="1400" dirty="0">
                <a:sym typeface="Calibri"/>
              </a:rPr>
              <a:t>Крупные игроки на рынке РК</a:t>
            </a:r>
            <a:endParaRPr sz="1400" dirty="0"/>
          </a:p>
        </p:txBody>
      </p:sp>
      <p:sp>
        <p:nvSpPr>
          <p:cNvPr id="206" name="Google Shape;206;p5"/>
          <p:cNvSpPr/>
          <p:nvPr/>
        </p:nvSpPr>
        <p:spPr>
          <a:xfrm>
            <a:off x="1281694" y="2789553"/>
            <a:ext cx="599007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>
                <a:solidFill>
                  <a:srgbClr val="002060"/>
                </a:solidFill>
                <a:latin typeface="+mn-lt"/>
                <a:sym typeface="Calibri"/>
              </a:rPr>
              <a:t>___% выпуска продукции приходится на ___область</a:t>
            </a:r>
            <a:endParaRPr b="1" kern="1200" dirty="0">
              <a:solidFill>
                <a:srgbClr val="002060"/>
              </a:solidFill>
              <a:latin typeface="+mn-lt"/>
              <a:sym typeface="Calibri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518272" y="3409148"/>
            <a:ext cx="796061" cy="27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625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kern="1200" dirty="0">
                <a:solidFill>
                  <a:srgbClr val="002060"/>
                </a:solidFill>
                <a:latin typeface="+mn-lt"/>
                <a:sym typeface="Calibri"/>
              </a:rPr>
              <a:t>EXPORT</a:t>
            </a:r>
            <a:endParaRPr sz="1200" b="1" kern="1200" dirty="0">
              <a:solidFill>
                <a:srgbClr val="002060"/>
              </a:solidFill>
              <a:latin typeface="+mn-lt"/>
              <a:sym typeface="Calibri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1314334" y="3426435"/>
            <a:ext cx="620669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>
                <a:solidFill>
                  <a:srgbClr val="002060"/>
                </a:solidFill>
                <a:latin typeface="+mn-lt"/>
                <a:sym typeface="Calibri"/>
              </a:rPr>
              <a:t>Объем Казахстанского экспорта в $ ___млн. (по итогам 2022г.)</a:t>
            </a:r>
            <a:endParaRPr b="1" kern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1314334" y="2220009"/>
            <a:ext cx="49309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200" b="1" kern="12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ru-RU" sz="1400" dirty="0">
                <a:sym typeface="Calibri"/>
              </a:rPr>
              <a:t>Среднегодовой темп роста </a:t>
            </a:r>
            <a:r>
              <a:rPr lang="ru-RU" dirty="0">
                <a:sym typeface="Calibri"/>
              </a:rPr>
              <a:t>___</a:t>
            </a:r>
            <a:endParaRPr dirty="0">
              <a:sym typeface="Calibri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651130" y="2196511"/>
            <a:ext cx="485764" cy="398390"/>
          </a:xfrm>
          <a:custGeom>
            <a:avLst/>
            <a:gdLst/>
            <a:ahLst/>
            <a:cxnLst/>
            <a:rect l="l" t="t" r="r" b="b"/>
            <a:pathLst>
              <a:path w="396239" h="360045" extrusionOk="0">
                <a:moveTo>
                  <a:pt x="317538" y="0"/>
                </a:moveTo>
                <a:lnTo>
                  <a:pt x="78447" y="0"/>
                </a:lnTo>
                <a:lnTo>
                  <a:pt x="47989" y="6188"/>
                </a:lnTo>
                <a:lnTo>
                  <a:pt x="23045" y="23040"/>
                </a:lnTo>
                <a:lnTo>
                  <a:pt x="6190" y="47984"/>
                </a:lnTo>
                <a:lnTo>
                  <a:pt x="0" y="78447"/>
                </a:lnTo>
                <a:lnTo>
                  <a:pt x="0" y="281546"/>
                </a:lnTo>
                <a:lnTo>
                  <a:pt x="6190" y="312004"/>
                </a:lnTo>
                <a:lnTo>
                  <a:pt x="23045" y="336948"/>
                </a:lnTo>
                <a:lnTo>
                  <a:pt x="47989" y="353803"/>
                </a:lnTo>
                <a:lnTo>
                  <a:pt x="78447" y="359994"/>
                </a:lnTo>
                <a:lnTo>
                  <a:pt x="317538" y="359994"/>
                </a:lnTo>
                <a:lnTo>
                  <a:pt x="348003" y="353803"/>
                </a:lnTo>
                <a:lnTo>
                  <a:pt x="372951" y="336948"/>
                </a:lnTo>
                <a:lnTo>
                  <a:pt x="389807" y="312004"/>
                </a:lnTo>
                <a:lnTo>
                  <a:pt x="395998" y="281546"/>
                </a:lnTo>
                <a:lnTo>
                  <a:pt x="395998" y="78447"/>
                </a:lnTo>
                <a:lnTo>
                  <a:pt x="389807" y="47984"/>
                </a:lnTo>
                <a:lnTo>
                  <a:pt x="372951" y="23040"/>
                </a:lnTo>
                <a:lnTo>
                  <a:pt x="348003" y="6188"/>
                </a:lnTo>
                <a:lnTo>
                  <a:pt x="317538" y="0"/>
                </a:lnTo>
                <a:close/>
              </a:path>
            </a:pathLst>
          </a:custGeom>
          <a:solidFill>
            <a:srgbClr val="1189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+__%</a:t>
            </a: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651130" y="2841469"/>
            <a:ext cx="485764" cy="398390"/>
          </a:xfrm>
          <a:custGeom>
            <a:avLst/>
            <a:gdLst/>
            <a:ahLst/>
            <a:cxnLst/>
            <a:rect l="l" t="t" r="r" b="b"/>
            <a:pathLst>
              <a:path w="396239" h="360045" extrusionOk="0">
                <a:moveTo>
                  <a:pt x="317538" y="0"/>
                </a:moveTo>
                <a:lnTo>
                  <a:pt x="78447" y="0"/>
                </a:lnTo>
                <a:lnTo>
                  <a:pt x="47989" y="6188"/>
                </a:lnTo>
                <a:lnTo>
                  <a:pt x="23045" y="23040"/>
                </a:lnTo>
                <a:lnTo>
                  <a:pt x="6190" y="47984"/>
                </a:lnTo>
                <a:lnTo>
                  <a:pt x="0" y="78447"/>
                </a:lnTo>
                <a:lnTo>
                  <a:pt x="0" y="281546"/>
                </a:lnTo>
                <a:lnTo>
                  <a:pt x="6190" y="312004"/>
                </a:lnTo>
                <a:lnTo>
                  <a:pt x="23045" y="336948"/>
                </a:lnTo>
                <a:lnTo>
                  <a:pt x="47989" y="353803"/>
                </a:lnTo>
                <a:lnTo>
                  <a:pt x="78447" y="359994"/>
                </a:lnTo>
                <a:lnTo>
                  <a:pt x="317538" y="359994"/>
                </a:lnTo>
                <a:lnTo>
                  <a:pt x="348003" y="353803"/>
                </a:lnTo>
                <a:lnTo>
                  <a:pt x="372951" y="336948"/>
                </a:lnTo>
                <a:lnTo>
                  <a:pt x="389807" y="312004"/>
                </a:lnTo>
                <a:lnTo>
                  <a:pt x="395998" y="281546"/>
                </a:lnTo>
                <a:lnTo>
                  <a:pt x="395998" y="78447"/>
                </a:lnTo>
                <a:lnTo>
                  <a:pt x="389807" y="47984"/>
                </a:lnTo>
                <a:lnTo>
                  <a:pt x="372951" y="23040"/>
                </a:lnTo>
                <a:lnTo>
                  <a:pt x="348003" y="6188"/>
                </a:lnTo>
                <a:lnTo>
                  <a:pt x="317538" y="0"/>
                </a:lnTo>
                <a:close/>
              </a:path>
            </a:pathLst>
          </a:custGeom>
          <a:solidFill>
            <a:srgbClr val="1189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___</a:t>
            </a:r>
            <a:r>
              <a:rPr lang="ru-RU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669860" y="3984352"/>
            <a:ext cx="485764" cy="398390"/>
          </a:xfrm>
          <a:custGeom>
            <a:avLst/>
            <a:gdLst/>
            <a:ahLst/>
            <a:cxnLst/>
            <a:rect l="l" t="t" r="r" b="b"/>
            <a:pathLst>
              <a:path w="396239" h="360045" extrusionOk="0">
                <a:moveTo>
                  <a:pt x="317538" y="0"/>
                </a:moveTo>
                <a:lnTo>
                  <a:pt x="78447" y="0"/>
                </a:lnTo>
                <a:lnTo>
                  <a:pt x="47989" y="6188"/>
                </a:lnTo>
                <a:lnTo>
                  <a:pt x="23045" y="23040"/>
                </a:lnTo>
                <a:lnTo>
                  <a:pt x="6190" y="47984"/>
                </a:lnTo>
                <a:lnTo>
                  <a:pt x="0" y="78447"/>
                </a:lnTo>
                <a:lnTo>
                  <a:pt x="0" y="281546"/>
                </a:lnTo>
                <a:lnTo>
                  <a:pt x="6190" y="312004"/>
                </a:lnTo>
                <a:lnTo>
                  <a:pt x="23045" y="336948"/>
                </a:lnTo>
                <a:lnTo>
                  <a:pt x="47989" y="353803"/>
                </a:lnTo>
                <a:lnTo>
                  <a:pt x="78447" y="359994"/>
                </a:lnTo>
                <a:lnTo>
                  <a:pt x="317538" y="359994"/>
                </a:lnTo>
                <a:lnTo>
                  <a:pt x="348003" y="353803"/>
                </a:lnTo>
                <a:lnTo>
                  <a:pt x="372951" y="336948"/>
                </a:lnTo>
                <a:lnTo>
                  <a:pt x="389807" y="312004"/>
                </a:lnTo>
                <a:lnTo>
                  <a:pt x="395998" y="281546"/>
                </a:lnTo>
                <a:lnTo>
                  <a:pt x="395998" y="78447"/>
                </a:lnTo>
                <a:lnTo>
                  <a:pt x="389807" y="47984"/>
                </a:lnTo>
                <a:lnTo>
                  <a:pt x="372951" y="23040"/>
                </a:lnTo>
                <a:lnTo>
                  <a:pt x="348003" y="6188"/>
                </a:lnTo>
                <a:lnTo>
                  <a:pt x="317538" y="0"/>
                </a:lnTo>
                <a:close/>
              </a:path>
            </a:pathLst>
          </a:custGeom>
          <a:solidFill>
            <a:srgbClr val="1189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_%</a:t>
            </a: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5"/>
          <p:cNvSpPr/>
          <p:nvPr/>
        </p:nvSpPr>
        <p:spPr>
          <a:xfrm>
            <a:off x="1333021" y="4557685"/>
            <a:ext cx="427784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>
                <a:solidFill>
                  <a:srgbClr val="002060"/>
                </a:solidFill>
                <a:latin typeface="+mn-lt"/>
                <a:sym typeface="Calibri"/>
              </a:rPr>
              <a:t>$</a:t>
            </a:r>
            <a:r>
              <a:rPr lang="en-US" b="1" kern="1200" dirty="0">
                <a:solidFill>
                  <a:srgbClr val="002060"/>
                </a:solidFill>
                <a:latin typeface="+mn-lt"/>
                <a:sym typeface="Calibri"/>
              </a:rPr>
              <a:t>/KZT</a:t>
            </a:r>
            <a:r>
              <a:rPr lang="ru-RU" b="1" kern="1200" dirty="0">
                <a:solidFill>
                  <a:srgbClr val="002060"/>
                </a:solidFill>
                <a:latin typeface="+mn-lt"/>
                <a:sym typeface="Calibri"/>
              </a:rPr>
              <a:t>___ / за тонну – средняя стоимость ___</a:t>
            </a:r>
            <a:endParaRPr b="1" kern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480158" y="5209967"/>
            <a:ext cx="10958245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>
                <a:solidFill>
                  <a:srgbClr val="002060"/>
                </a:solidFill>
                <a:latin typeface="+mn-lt"/>
                <a:sym typeface="Calibri"/>
              </a:rPr>
              <a:t>Выводы</a:t>
            </a:r>
            <a:r>
              <a:rPr lang="ru-RU" sz="1200" b="1" kern="1200" dirty="0">
                <a:solidFill>
                  <a:srgbClr val="002060"/>
                </a:solidFill>
                <a:latin typeface="+mn-lt"/>
                <a:sym typeface="Calibri"/>
              </a:rPr>
              <a:t>: </a:t>
            </a:r>
            <a:r>
              <a:rPr lang="en-US" sz="1200" b="1" kern="1200" dirty="0">
                <a:solidFill>
                  <a:srgbClr val="002060"/>
                </a:solidFill>
                <a:latin typeface="+mn-lt"/>
                <a:sym typeface="Calibri"/>
              </a:rPr>
              <a:t>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</a:t>
            </a:r>
            <a:r>
              <a:rPr lang="ru-RU" sz="1200" b="1" kern="1200" dirty="0">
                <a:solidFill>
                  <a:srgbClr val="002060"/>
                </a:solidFill>
                <a:latin typeface="+mn-lt"/>
                <a:sym typeface="Calibri"/>
              </a:rPr>
              <a:t>_</a:t>
            </a:r>
            <a:r>
              <a:rPr lang="en-US" sz="1200" b="1" kern="1200" dirty="0">
                <a:solidFill>
                  <a:srgbClr val="002060"/>
                </a:solidFill>
                <a:latin typeface="+mn-lt"/>
                <a:sym typeface="Calibri"/>
              </a:rPr>
              <a:t>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 ____________</a:t>
            </a:r>
            <a:r>
              <a:rPr lang="ru-RU" sz="1200" b="1" kern="1200" dirty="0">
                <a:solidFill>
                  <a:srgbClr val="002060"/>
                </a:solidFill>
                <a:latin typeface="+mn-lt"/>
                <a:sym typeface="Calibri"/>
              </a:rPr>
              <a:t>___</a:t>
            </a:r>
            <a:endParaRPr sz="1200" b="1" kern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1314333" y="3999896"/>
            <a:ext cx="427784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200" dirty="0">
                <a:solidFill>
                  <a:srgbClr val="002060"/>
                </a:solidFill>
                <a:latin typeface="+mn-lt"/>
                <a:sym typeface="Calibri"/>
              </a:rPr>
              <a:t>Экспортный</a:t>
            </a:r>
            <a:r>
              <a:rPr lang="ru-RU" sz="1400" b="1" dirty="0">
                <a:solidFill>
                  <a:srgbClr val="6767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1" kern="1200" dirty="0">
                <a:solidFill>
                  <a:srgbClr val="002060"/>
                </a:solidFill>
                <a:latin typeface="+mn-lt"/>
                <a:sym typeface="Calibri"/>
              </a:rPr>
              <a:t>потенциал Казахстана ___</a:t>
            </a:r>
            <a:endParaRPr sz="1200" b="1" kern="1200" dirty="0">
              <a:solidFill>
                <a:srgbClr val="002060"/>
              </a:solidFill>
              <a:latin typeface="+mn-lt"/>
              <a:sym typeface="Calibri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6777D48-E7B1-F995-2846-8B41E73F9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34550"/>
              </p:ext>
            </p:extLst>
          </p:nvPr>
        </p:nvGraphicFramePr>
        <p:xfrm>
          <a:off x="7521026" y="1357765"/>
          <a:ext cx="3917378" cy="1203926"/>
        </p:xfrm>
        <a:graphic>
          <a:graphicData uri="http://schemas.openxmlformats.org/drawingml/2006/table">
            <a:tbl>
              <a:tblPr firstRow="1" firstCol="1" bandRow="1">
                <a:tableStyleId>{A865D3EE-FE7F-4826-85AE-64EC8871A9C4}</a:tableStyleId>
              </a:tblPr>
              <a:tblGrid>
                <a:gridCol w="1810484">
                  <a:extLst>
                    <a:ext uri="{9D8B030D-6E8A-4147-A177-3AD203B41FA5}">
                      <a16:colId xmlns:a16="http://schemas.microsoft.com/office/drawing/2014/main" val="291392639"/>
                    </a:ext>
                  </a:extLst>
                </a:gridCol>
                <a:gridCol w="422137">
                  <a:extLst>
                    <a:ext uri="{9D8B030D-6E8A-4147-A177-3AD203B41FA5}">
                      <a16:colId xmlns:a16="http://schemas.microsoft.com/office/drawing/2014/main" val="3047742293"/>
                    </a:ext>
                  </a:extLst>
                </a:gridCol>
                <a:gridCol w="422137">
                  <a:extLst>
                    <a:ext uri="{9D8B030D-6E8A-4147-A177-3AD203B41FA5}">
                      <a16:colId xmlns:a16="http://schemas.microsoft.com/office/drawing/2014/main" val="3910461452"/>
                    </a:ext>
                  </a:extLst>
                </a:gridCol>
                <a:gridCol w="422137">
                  <a:extLst>
                    <a:ext uri="{9D8B030D-6E8A-4147-A177-3AD203B41FA5}">
                      <a16:colId xmlns:a16="http://schemas.microsoft.com/office/drawing/2014/main" val="2433869020"/>
                    </a:ext>
                  </a:extLst>
                </a:gridCol>
                <a:gridCol w="422137">
                  <a:extLst>
                    <a:ext uri="{9D8B030D-6E8A-4147-A177-3AD203B41FA5}">
                      <a16:colId xmlns:a16="http://schemas.microsoft.com/office/drawing/2014/main" val="3286996201"/>
                    </a:ext>
                  </a:extLst>
                </a:gridCol>
                <a:gridCol w="418346">
                  <a:extLst>
                    <a:ext uri="{9D8B030D-6E8A-4147-A177-3AD203B41FA5}">
                      <a16:colId xmlns:a16="http://schemas.microsoft.com/office/drawing/2014/main" val="2769385798"/>
                    </a:ext>
                  </a:extLst>
                </a:gridCol>
              </a:tblGrid>
              <a:tr h="38860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Период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Y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Y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Y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Y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Y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*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015211"/>
                  </a:ext>
                </a:extLst>
              </a:tr>
              <a:tr h="19430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Производство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797841"/>
                  </a:ext>
                </a:extLst>
              </a:tr>
              <a:tr h="19430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Импорт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55616"/>
                  </a:ext>
                </a:extLst>
              </a:tr>
              <a:tr h="38860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Итого, потребление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44454"/>
                  </a:ext>
                </a:extLst>
              </a:tr>
            </a:tbl>
          </a:graphicData>
        </a:graphic>
      </p:graphicFrame>
      <p:sp>
        <p:nvSpPr>
          <p:cNvPr id="4" name="Google Shape;160;p3">
            <a:extLst>
              <a:ext uri="{FF2B5EF4-FFF2-40B4-BE49-F238E27FC236}">
                <a16:creationId xmlns:a16="http://schemas.microsoft.com/office/drawing/2014/main" id="{7193925D-0F2A-2132-92A1-82ADE19B3419}"/>
              </a:ext>
            </a:extLst>
          </p:cNvPr>
          <p:cNvSpPr txBox="1">
            <a:spLocks/>
          </p:cNvSpPr>
          <p:nvPr/>
        </p:nvSpPr>
        <p:spPr>
          <a:xfrm>
            <a:off x="7908646" y="753399"/>
            <a:ext cx="4039207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228">
              <a:buClr>
                <a:srgbClr val="FFFFFF"/>
              </a:buClr>
              <a:buSzPts val="1568"/>
            </a:pPr>
            <a:r>
              <a:rPr lang="ru-RU" sz="1568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Анализ предложения на рынке: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"/>
          <p:cNvSpPr txBox="1"/>
          <p:nvPr/>
        </p:nvSpPr>
        <p:spPr>
          <a:xfrm>
            <a:off x="517135" y="148211"/>
            <a:ext cx="9144000" cy="49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485098" y="465686"/>
            <a:ext cx="5871367" cy="3983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1"/>
          <p:cNvSpPr txBox="1"/>
          <p:nvPr/>
        </p:nvSpPr>
        <p:spPr>
          <a:xfrm>
            <a:off x="549172" y="519447"/>
            <a:ext cx="5839330" cy="2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ПОКАЗАТЕЛИ ЭФФЕКТИВНОСТИ ПРОЕКТА</a:t>
            </a:r>
            <a:endParaRPr sz="1568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1"/>
          <p:cNvSpPr txBox="1"/>
          <p:nvPr/>
        </p:nvSpPr>
        <p:spPr>
          <a:xfrm>
            <a:off x="485098" y="4286662"/>
            <a:ext cx="11108808" cy="149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Выводы: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Рыночная стоимость бизнеса ___ тенге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NPV – ______долл. США</a:t>
            </a:r>
            <a:r>
              <a:rPr lang="en-US" b="1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/</a:t>
            </a:r>
            <a:r>
              <a:rPr lang="ru-RU" b="1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тенге (WACC - _____%),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IRR - ___%, </a:t>
            </a:r>
            <a:endParaRPr b="1" dirty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Срок окупаемости инвестиций – ___ лет. </a:t>
            </a:r>
            <a:endParaRPr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592E88C-1C5D-FEB3-EEBD-A12B0C476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024001"/>
              </p:ext>
            </p:extLst>
          </p:nvPr>
        </p:nvGraphicFramePr>
        <p:xfrm>
          <a:off x="485098" y="915778"/>
          <a:ext cx="9813406" cy="3230204"/>
        </p:xfrm>
        <a:graphic>
          <a:graphicData uri="http://schemas.openxmlformats.org/drawingml/2006/table">
            <a:tbl>
              <a:tblPr/>
              <a:tblGrid>
                <a:gridCol w="2621686">
                  <a:extLst>
                    <a:ext uri="{9D8B030D-6E8A-4147-A177-3AD203B41FA5}">
                      <a16:colId xmlns:a16="http://schemas.microsoft.com/office/drawing/2014/main" val="1678604165"/>
                    </a:ext>
                  </a:extLst>
                </a:gridCol>
                <a:gridCol w="1438344">
                  <a:extLst>
                    <a:ext uri="{9D8B030D-6E8A-4147-A177-3AD203B41FA5}">
                      <a16:colId xmlns:a16="http://schemas.microsoft.com/office/drawing/2014/main" val="1207787847"/>
                    </a:ext>
                  </a:extLst>
                </a:gridCol>
                <a:gridCol w="1438344">
                  <a:extLst>
                    <a:ext uri="{9D8B030D-6E8A-4147-A177-3AD203B41FA5}">
                      <a16:colId xmlns:a16="http://schemas.microsoft.com/office/drawing/2014/main" val="4251641328"/>
                    </a:ext>
                  </a:extLst>
                </a:gridCol>
                <a:gridCol w="1438344">
                  <a:extLst>
                    <a:ext uri="{9D8B030D-6E8A-4147-A177-3AD203B41FA5}">
                      <a16:colId xmlns:a16="http://schemas.microsoft.com/office/drawing/2014/main" val="1429359791"/>
                    </a:ext>
                  </a:extLst>
                </a:gridCol>
                <a:gridCol w="1438344">
                  <a:extLst>
                    <a:ext uri="{9D8B030D-6E8A-4147-A177-3AD203B41FA5}">
                      <a16:colId xmlns:a16="http://schemas.microsoft.com/office/drawing/2014/main" val="2333615161"/>
                    </a:ext>
                  </a:extLst>
                </a:gridCol>
                <a:gridCol w="1438344">
                  <a:extLst>
                    <a:ext uri="{9D8B030D-6E8A-4147-A177-3AD203B41FA5}">
                      <a16:colId xmlns:a16="http://schemas.microsoft.com/office/drawing/2014/main" val="1262668852"/>
                    </a:ext>
                  </a:extLst>
                </a:gridCol>
              </a:tblGrid>
              <a:tr h="233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млн.тенге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Y+1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Y+2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Y+3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Y+4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178680"/>
                  </a:ext>
                </a:extLst>
              </a:tr>
              <a:tr h="395031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производства (если применимо)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878806"/>
                  </a:ext>
                </a:extLst>
              </a:tr>
              <a:tr h="264580">
                <a:tc>
                  <a:txBody>
                    <a:bodyPr/>
                    <a:lstStyle/>
                    <a:p>
                      <a:pPr marL="0" indent="87313" algn="l">
                        <a:lnSpc>
                          <a:spcPct val="107000"/>
                        </a:lnSpc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единицу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kk-KZ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kk-KZ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kk-KZ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kk-KZ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418158"/>
                  </a:ext>
                </a:extLst>
              </a:tr>
              <a:tr h="309994">
                <a:tc>
                  <a:txBody>
                    <a:bodyPr/>
                    <a:lstStyle/>
                    <a:p>
                      <a:pPr marL="0" indent="87313" algn="l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Выручка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987145"/>
                  </a:ext>
                </a:extLst>
              </a:tr>
              <a:tr h="264580">
                <a:tc>
                  <a:txBody>
                    <a:bodyPr/>
                    <a:lstStyle/>
                    <a:p>
                      <a:pPr marL="0" indent="87313" algn="l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Валовая прибыль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53515"/>
                  </a:ext>
                </a:extLst>
              </a:tr>
              <a:tr h="264580">
                <a:tc>
                  <a:txBody>
                    <a:bodyPr/>
                    <a:lstStyle/>
                    <a:p>
                      <a:pPr marL="0" indent="87313" algn="l">
                        <a:lnSpc>
                          <a:spcPct val="107000"/>
                        </a:lnSpc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Валовая маржа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377687"/>
                  </a:ext>
                </a:extLst>
              </a:tr>
              <a:tr h="264580">
                <a:tc>
                  <a:txBody>
                    <a:bodyPr/>
                    <a:lstStyle/>
                    <a:p>
                      <a:pPr marL="0" indent="87313" algn="l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EBITDA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938139"/>
                  </a:ext>
                </a:extLst>
              </a:tr>
              <a:tr h="2645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Маржа</a:t>
                      </a:r>
                      <a:r>
                        <a:rPr lang="en-US" sz="1400" i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EBITDA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395111"/>
                  </a:ext>
                </a:extLst>
              </a:tr>
              <a:tr h="264580">
                <a:tc>
                  <a:txBody>
                    <a:bodyPr/>
                    <a:lstStyle/>
                    <a:p>
                      <a:pPr marL="0" indent="87313" algn="l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Чистая прибыль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782896"/>
                  </a:ext>
                </a:extLst>
              </a:tr>
              <a:tr h="219899">
                <a:tc>
                  <a:txBody>
                    <a:bodyPr/>
                    <a:lstStyle/>
                    <a:p>
                      <a:pPr marL="0" indent="87313" algn="l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CFS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868005"/>
                  </a:ext>
                </a:extLst>
              </a:tr>
              <a:tr h="219899">
                <a:tc>
                  <a:txBody>
                    <a:bodyPr/>
                    <a:lstStyle/>
                    <a:p>
                      <a:pPr marL="0" indent="87313" algn="l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FCF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540710"/>
                  </a:ext>
                </a:extLst>
              </a:tr>
              <a:tr h="219899">
                <a:tc>
                  <a:txBody>
                    <a:bodyPr/>
                    <a:lstStyle/>
                    <a:p>
                      <a:pPr marL="0" indent="87313" algn="l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DCF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269148"/>
                  </a:ext>
                </a:extLst>
              </a:tr>
            </a:tbl>
          </a:graphicData>
        </a:graphic>
      </p:graphicFrame>
      <p:sp>
        <p:nvSpPr>
          <p:cNvPr id="3" name="Google Shape;190;p5">
            <a:extLst>
              <a:ext uri="{FF2B5EF4-FFF2-40B4-BE49-F238E27FC236}">
                <a16:creationId xmlns:a16="http://schemas.microsoft.com/office/drawing/2014/main" id="{C7E7AB1D-AF44-1EB3-4036-80409B9B85F6}"/>
              </a:ext>
            </a:extLst>
          </p:cNvPr>
          <p:cNvSpPr txBox="1"/>
          <p:nvPr/>
        </p:nvSpPr>
        <p:spPr>
          <a:xfrm>
            <a:off x="7303935" y="6479998"/>
            <a:ext cx="4585701" cy="19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" rIns="0" bIns="0" anchor="t" anchorCtr="0">
            <a:spAutoFit/>
          </a:bodyPr>
          <a:lstStyle/>
          <a:p>
            <a:pPr marL="14228"/>
            <a:r>
              <a:rPr lang="ru-RU" sz="1200" i="1" kern="1200" dirty="0">
                <a:solidFill>
                  <a:srgbClr val="002060"/>
                </a:solidFill>
                <a:latin typeface="+mn-lt"/>
                <a:sym typeface="Calibri"/>
              </a:rPr>
              <a:t>См Приложение «</a:t>
            </a:r>
            <a:r>
              <a:rPr lang="ru-RU" sz="1200" i="1" kern="1200" dirty="0">
                <a:solidFill>
                  <a:srgbClr val="002060"/>
                </a:solidFill>
                <a:latin typeface="+mn-lt"/>
              </a:rPr>
              <a:t>Финансово-экономическая модель»</a:t>
            </a:r>
            <a:endParaRPr sz="1200" i="1" kern="1200" dirty="0">
              <a:solidFill>
                <a:srgbClr val="002060"/>
              </a:solidFill>
              <a:latin typeface="+mn-lt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"/>
          <p:cNvSpPr txBox="1"/>
          <p:nvPr/>
        </p:nvSpPr>
        <p:spPr>
          <a:xfrm>
            <a:off x="517135" y="148211"/>
            <a:ext cx="9144000" cy="49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531278" y="465686"/>
            <a:ext cx="5871367" cy="3983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1"/>
          <p:cNvSpPr txBox="1"/>
          <p:nvPr/>
        </p:nvSpPr>
        <p:spPr>
          <a:xfrm>
            <a:off x="607466" y="519449"/>
            <a:ext cx="5781035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SWOT- </a:t>
            </a:r>
            <a:r>
              <a:rPr lang="ru-RU" sz="1568" b="1" dirty="0">
                <a:solidFill>
                  <a:srgbClr val="FFFFFF"/>
                </a:solidFill>
              </a:rPr>
              <a:t>АНАЛИЗ</a:t>
            </a: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aphicFrame>
        <p:nvGraphicFramePr>
          <p:cNvPr id="9" name="Google Shape;381;p10">
            <a:extLst>
              <a:ext uri="{FF2B5EF4-FFF2-40B4-BE49-F238E27FC236}">
                <a16:creationId xmlns:a16="http://schemas.microsoft.com/office/drawing/2014/main" id="{37CB6DB3-DC0C-495B-B574-F05F4FA42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196446"/>
              </p:ext>
            </p:extLst>
          </p:nvPr>
        </p:nvGraphicFramePr>
        <p:xfrm>
          <a:off x="607467" y="1379686"/>
          <a:ext cx="10642424" cy="4837361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54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9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Calibri"/>
                        </a:rPr>
                        <a:t>Strengths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Calibri"/>
                        </a:rPr>
                        <a:t>Weaknesses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890">
                <a:tc>
                  <a:txBody>
                    <a:bodyPr/>
                    <a:lstStyle/>
                    <a:p>
                      <a:pPr marL="0" marR="0" lvl="0" indent="44958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90">
                <a:tc>
                  <a:txBody>
                    <a:bodyPr/>
                    <a:lstStyle/>
                    <a:p>
                      <a:pPr marL="0" marR="0" lvl="0" indent="44958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2177539259"/>
                  </a:ext>
                </a:extLst>
              </a:tr>
              <a:tr h="537890">
                <a:tc>
                  <a:txBody>
                    <a:bodyPr/>
                    <a:lstStyle/>
                    <a:p>
                      <a:pPr marL="0" marR="0" lvl="0" indent="44958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2106891417"/>
                  </a:ext>
                </a:extLst>
              </a:tr>
              <a:tr h="8561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Opportunities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Threats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26684"/>
                  </a:ext>
                </a:extLst>
              </a:tr>
              <a:tr h="537890">
                <a:tc>
                  <a:txBody>
                    <a:bodyPr/>
                    <a:lstStyle/>
                    <a:p>
                      <a:pPr marL="0" marR="0" lvl="0" indent="44958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90">
                <a:tc>
                  <a:txBody>
                    <a:bodyPr/>
                    <a:lstStyle/>
                    <a:p>
                      <a:pPr marL="0" marR="0" lvl="0" indent="44958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327364787"/>
                  </a:ext>
                </a:extLst>
              </a:tr>
              <a:tr h="537890">
                <a:tc>
                  <a:txBody>
                    <a:bodyPr/>
                    <a:lstStyle/>
                    <a:p>
                      <a:pPr marL="0" marR="0" lvl="0" indent="44958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407915836"/>
                  </a:ext>
                </a:extLst>
              </a:tr>
            </a:tbl>
          </a:graphicData>
        </a:graphic>
      </p:graphicFrame>
      <p:pic>
        <p:nvPicPr>
          <p:cNvPr id="10" name="Рисунок 9" descr="Знак одобрения со сплошной заливкой">
            <a:extLst>
              <a:ext uri="{FF2B5EF4-FFF2-40B4-BE49-F238E27FC236}">
                <a16:creationId xmlns:a16="http://schemas.microsoft.com/office/drawing/2014/main" id="{E75B3A61-387E-4376-9943-AB3A6A049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4217" y="1596489"/>
            <a:ext cx="466436" cy="466436"/>
          </a:xfrm>
          <a:prstGeom prst="rect">
            <a:avLst/>
          </a:prstGeom>
        </p:spPr>
      </p:pic>
      <p:pic>
        <p:nvPicPr>
          <p:cNvPr id="6" name="Рисунок 5" descr="Закрыть со сплошной заливкой">
            <a:extLst>
              <a:ext uri="{FF2B5EF4-FFF2-40B4-BE49-F238E27FC236}">
                <a16:creationId xmlns:a16="http://schemas.microsoft.com/office/drawing/2014/main" id="{1BE785FA-F831-493C-A93A-B3656FA94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50800" y="4105012"/>
            <a:ext cx="426844" cy="426844"/>
          </a:xfrm>
          <a:prstGeom prst="rect">
            <a:avLst/>
          </a:prstGeom>
        </p:spPr>
      </p:pic>
      <p:pic>
        <p:nvPicPr>
          <p:cNvPr id="8" name="Рисунок 7" descr="Рукопожатие со сплошной заливкой">
            <a:extLst>
              <a:ext uri="{FF2B5EF4-FFF2-40B4-BE49-F238E27FC236}">
                <a16:creationId xmlns:a16="http://schemas.microsoft.com/office/drawing/2014/main" id="{208C91C6-1ABC-4904-801C-37A57BB07B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1254" y="4023735"/>
            <a:ext cx="589399" cy="589399"/>
          </a:xfrm>
          <a:prstGeom prst="rect">
            <a:avLst/>
          </a:prstGeom>
        </p:spPr>
      </p:pic>
      <p:pic>
        <p:nvPicPr>
          <p:cNvPr id="15" name="Рисунок 14" descr="Знак одобрения со сплошной заливкой">
            <a:extLst>
              <a:ext uri="{FF2B5EF4-FFF2-40B4-BE49-F238E27FC236}">
                <a16:creationId xmlns:a16="http://schemas.microsoft.com/office/drawing/2014/main" id="{9DF296F7-8802-458D-A880-44DBF6CB7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8465126" y="1596489"/>
            <a:ext cx="512518" cy="46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37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F76CDBD-0F44-6FB6-A016-E44049BF5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23924"/>
              </p:ext>
            </p:extLst>
          </p:nvPr>
        </p:nvGraphicFramePr>
        <p:xfrm>
          <a:off x="706192" y="1208315"/>
          <a:ext cx="11028606" cy="5023400"/>
        </p:xfrm>
        <a:graphic>
          <a:graphicData uri="http://schemas.openxmlformats.org/drawingml/2006/table">
            <a:tbl>
              <a:tblPr firstRow="1" firstCol="1" bandRow="1"/>
              <a:tblGrid>
                <a:gridCol w="3121525">
                  <a:extLst>
                    <a:ext uri="{9D8B030D-6E8A-4147-A177-3AD203B41FA5}">
                      <a16:colId xmlns:a16="http://schemas.microsoft.com/office/drawing/2014/main" val="2235757494"/>
                    </a:ext>
                  </a:extLst>
                </a:gridCol>
                <a:gridCol w="7907081">
                  <a:extLst>
                    <a:ext uri="{9D8B030D-6E8A-4147-A177-3AD203B41FA5}">
                      <a16:colId xmlns:a16="http://schemas.microsoft.com/office/drawing/2014/main" val="2165833996"/>
                    </a:ext>
                  </a:extLst>
                </a:gridCol>
              </a:tblGrid>
              <a:tr h="3476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Инструмент финансирования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Вхождение в капитал / Мезонинное финансирование</a:t>
                      </a:r>
                      <a:endParaRPr lang="ru-RU" sz="1200" b="0" i="1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880418"/>
                  </a:ext>
                </a:extLst>
              </a:tr>
              <a:tr h="3476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Запрашиваемая сумма инвестиций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Сумма для приобретения доли (покупной цены) и</a:t>
                      </a:r>
                      <a:r>
                        <a:rPr lang="en-US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  <a:r>
                        <a:rPr lang="ru-RU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или сумма для предоставления мезонинного финансирования </a:t>
                      </a:r>
                      <a:endParaRPr lang="ru-RU" sz="1200" b="0" i="1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436314"/>
                  </a:ext>
                </a:extLst>
              </a:tr>
              <a:tr h="36941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Цель финансирования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Целевое назначения использования запрашиваемых Заявителем инвестиций</a:t>
                      </a:r>
                      <a:endParaRPr lang="ru-RU" sz="1200" b="0" i="1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336242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Валюта финансирования 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Тенге </a:t>
                      </a:r>
                      <a:endParaRPr lang="ru-RU" sz="1200" b="0" i="1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418455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Запрашиваемая ставка доходности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/ </a:t>
                      </a: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вознаграждения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__% годовых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627477"/>
                  </a:ext>
                </a:extLst>
              </a:tr>
              <a:tr h="359228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долевом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финансировании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(основной инструмент)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227382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Размер доли участия (не более 49%)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Процент приобретения доли в уставном капитале Заявителя   </a:t>
                      </a:r>
                      <a:endParaRPr lang="ru-RU" sz="1200" b="0" i="1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520743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Предлагаемый срок выхода Фонда из Проекта 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Указывается срок и метод выхода из Проекта</a:t>
                      </a:r>
                      <a:endParaRPr lang="ru-RU" sz="1200" b="0" i="1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948114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Исполнители (-ль) по Пут-опциону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Указывается наименование лиц (-а)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14655"/>
                  </a:ext>
                </a:extLst>
              </a:tr>
              <a:tr h="283028">
                <a:tc gridSpan="2">
                  <a:txBody>
                    <a:bodyPr/>
                    <a:lstStyle/>
                    <a:p>
                      <a:pPr marL="317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мезонинном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финансировании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(второстепенный инструмент)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45728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Срок финансирования 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Время (количество месяцев) на которое предоставляется мезонинное финансирование</a:t>
                      </a:r>
                      <a:endParaRPr lang="ru-RU" sz="1200" b="0" i="1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14463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Условия погашения основного долга 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Указывается периодичность оплаты погашений основного долга </a:t>
                      </a:r>
                      <a:endParaRPr lang="ru-RU" sz="1200" b="0" i="1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702022"/>
                  </a:ext>
                </a:extLst>
              </a:tr>
              <a:tr h="26195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Условия погашения вознаграждения 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Указывается периодичность оплаты погашений процентов </a:t>
                      </a:r>
                      <a:endParaRPr lang="ru-RU" sz="1200" b="0" i="1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132613"/>
                  </a:ext>
                </a:extLst>
              </a:tr>
              <a:tr h="27144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Льготный период по основному долгу и вознаграждению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Указывается срок (количество месяцев) на который предоставляется льготный период</a:t>
                      </a:r>
                      <a:endParaRPr lang="ru-RU" sz="1200" b="0" i="1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383402"/>
                  </a:ext>
                </a:extLst>
              </a:tr>
              <a:tr h="3127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Обеспечение (залоги)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Указывается наименование и рыночная стоимость (при наличии)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971206"/>
                  </a:ext>
                </a:extLst>
              </a:tr>
            </a:tbl>
          </a:graphicData>
        </a:graphic>
      </p:graphicFrame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E39F5A41-3477-7876-E4B8-8CD47D19F433}"/>
              </a:ext>
            </a:extLst>
          </p:cNvPr>
          <p:cNvSpPr/>
          <p:nvPr/>
        </p:nvSpPr>
        <p:spPr>
          <a:xfrm>
            <a:off x="781121" y="327102"/>
            <a:ext cx="4034396" cy="3983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68" dirty="0">
              <a:solidFill>
                <a:srgbClr val="FFFFFF"/>
              </a:solidFill>
              <a:highlight>
                <a:srgbClr val="0000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52;p2">
            <a:extLst>
              <a:ext uri="{FF2B5EF4-FFF2-40B4-BE49-F238E27FC236}">
                <a16:creationId xmlns:a16="http://schemas.microsoft.com/office/drawing/2014/main" id="{0BBEEA0C-5734-C83C-DF44-34D0CE2BDB7B}"/>
              </a:ext>
            </a:extLst>
          </p:cNvPr>
          <p:cNvSpPr txBox="1"/>
          <p:nvPr/>
        </p:nvSpPr>
        <p:spPr>
          <a:xfrm>
            <a:off x="967449" y="398473"/>
            <a:ext cx="3604551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ЗАПРАШИВАЕМЫЕ УСЛОВИЯ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p3">
            <a:extLst>
              <a:ext uri="{FF2B5EF4-FFF2-40B4-BE49-F238E27FC236}">
                <a16:creationId xmlns:a16="http://schemas.microsoft.com/office/drawing/2014/main" id="{B7031188-5A2B-1765-1DFA-145E20500FBB}"/>
              </a:ext>
            </a:extLst>
          </p:cNvPr>
          <p:cNvSpPr/>
          <p:nvPr/>
        </p:nvSpPr>
        <p:spPr>
          <a:xfrm>
            <a:off x="0" y="-43043"/>
            <a:ext cx="12190407" cy="68564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2"/>
          <p:cNvSpPr/>
          <p:nvPr/>
        </p:nvSpPr>
        <p:spPr>
          <a:xfrm>
            <a:off x="495499" y="370614"/>
            <a:ext cx="5437216" cy="6199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2"/>
          <p:cNvSpPr txBox="1"/>
          <p:nvPr/>
        </p:nvSpPr>
        <p:spPr>
          <a:xfrm>
            <a:off x="696574" y="477670"/>
            <a:ext cx="3810112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ФОТО по Проекту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D0E3D-A717-4D41-81A5-3A3102FBA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0036"/>
            <a:ext cx="9144000" cy="2387600"/>
          </a:xfrm>
        </p:spPr>
        <p:txBody>
          <a:bodyPr anchor="ctr"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Термины и определения </a:t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>к сведению</a:t>
            </a:r>
          </a:p>
        </p:txBody>
      </p:sp>
    </p:spTree>
    <p:extLst>
      <p:ext uri="{BB962C8B-B14F-4D97-AF65-F5344CB8AC3E}">
        <p14:creationId xmlns:p14="http://schemas.microsoft.com/office/powerpoint/2010/main" val="1336933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p3">
            <a:extLst>
              <a:ext uri="{FF2B5EF4-FFF2-40B4-BE49-F238E27FC236}">
                <a16:creationId xmlns:a16="http://schemas.microsoft.com/office/drawing/2014/main" id="{B7031188-5A2B-1765-1DFA-145E20500FBB}"/>
              </a:ext>
            </a:extLst>
          </p:cNvPr>
          <p:cNvSpPr/>
          <p:nvPr/>
        </p:nvSpPr>
        <p:spPr>
          <a:xfrm>
            <a:off x="0" y="-43043"/>
            <a:ext cx="12190407" cy="68564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2"/>
          <p:cNvSpPr/>
          <p:nvPr/>
        </p:nvSpPr>
        <p:spPr>
          <a:xfrm>
            <a:off x="495499" y="370614"/>
            <a:ext cx="5437216" cy="6199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2"/>
          <p:cNvSpPr txBox="1"/>
          <p:nvPr/>
        </p:nvSpPr>
        <p:spPr>
          <a:xfrm>
            <a:off x="696574" y="477670"/>
            <a:ext cx="3810112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Термины и определения</a:t>
            </a:r>
            <a:endParaRPr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3B6A9CF-FFB4-0354-F79A-72BE0C794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19517"/>
              </p:ext>
            </p:extLst>
          </p:nvPr>
        </p:nvGraphicFramePr>
        <p:xfrm>
          <a:off x="495499" y="1052672"/>
          <a:ext cx="11371153" cy="5547360"/>
        </p:xfrm>
        <a:graphic>
          <a:graphicData uri="http://schemas.openxmlformats.org/drawingml/2006/table">
            <a:tbl>
              <a:tblPr firstRow="1" firstCol="1" bandRow="1">
                <a:tableStyleId>{A865D3EE-FE7F-4826-85AE-64EC8871A9C4}</a:tableStyleId>
              </a:tblPr>
              <a:tblGrid>
                <a:gridCol w="2760498">
                  <a:extLst>
                    <a:ext uri="{9D8B030D-6E8A-4147-A177-3AD203B41FA5}">
                      <a16:colId xmlns:a16="http://schemas.microsoft.com/office/drawing/2014/main" val="443988827"/>
                    </a:ext>
                  </a:extLst>
                </a:gridCol>
                <a:gridCol w="8610655">
                  <a:extLst>
                    <a:ext uri="{9D8B030D-6E8A-4147-A177-3AD203B41FA5}">
                      <a16:colId xmlns:a16="http://schemas.microsoft.com/office/drawing/2014/main" val="4081653890"/>
                    </a:ext>
                  </a:extLst>
                </a:gridCol>
              </a:tblGrid>
              <a:tr h="1986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8D49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«Покупная цена» </a:t>
                      </a:r>
                      <a:endParaRPr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означает сумму равную __________ (________) </a:t>
                      </a:r>
                      <a:r>
                        <a:rPr lang="ru-RU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(указать цифрами и прописью) тенге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r>
                        <a:rPr lang="ru-RU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оплачиваемую Фондом в уставной капитал Компании за Долю в Компании.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Покупная цена выплачивается Фондом </a:t>
                      </a:r>
                      <a:r>
                        <a:rPr lang="ru-RU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единоразово непосредственно после выполнения Компанией и Участником условий, предусмотренных в пункте 3.5 Соглашения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. </a:t>
                      </a: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158635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8D49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«Пут-опцион»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означает право Фонда</a:t>
                      </a:r>
                      <a:r>
                        <a:rPr lang="ru-RU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в любое время в течение Периода Пут-опциона продать, а Участник обязан не позднее 90 (девяносто) календарных дней со дня получения требования Фонда об исполнении Пут-опциона купить всю Долю Фонда по Покупной цене Пут-опциона. </a:t>
                      </a:r>
                      <a:endParaRPr lang="ru-R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290303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«Период Пут-опциона»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Arial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означает период, начинающийся в ______ (________) </a:t>
                      </a:r>
                      <a:r>
                        <a:rPr lang="ru-RU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(указать цифрами и прописью)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год с даты полной оплаты Покупной цены и заканчивающийся в дату, когда Фонд перестанет владеть Долей Фонда. </a:t>
                      </a: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787242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«Досрочный Пут-опцион» 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Arial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означает право Фонда в случае наступления События Дефолта или в случае неисполнения условий, предусмотренных пунктом 3.5 Соглашения реализовать досрочный Пут-опцион в любое время после оплаты Покупной цены по решению уполномоченного органа Фонда до истечения ______ (________) (указать цифрами и прописью) лет с даты оплаты Покупной цены.</a:t>
                      </a:r>
                      <a:endParaRPr lang="ru-R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59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«Премия за Пут-Опцион» 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Arial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означает вознаграждение, выплачиваемое Компанией Фонду (за пользование денежными средствами Фонда) на ежегодной основе с даты оплаты Фондом Покупной цены, не позднее _____________ и составляет ______ (________) процентов годовых.  </a:t>
                      </a: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867086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«Колл-опцион» 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Arial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означает право Участника и/или Компании в любое время в течение Периода Колл-опциона купить, а Фонд обязан продать Участнику и/или иному лицу, определенному Компанией Долю Фонда по Покупной цене. </a:t>
                      </a:r>
                      <a:endParaRPr lang="ru-R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876490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«Период Колл-опциона» 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Arial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означает период, начинающийся в ______ (________) (указать цифрами и прописью) год с даты полной оплаты Покупной цены и заканчивающийся в дату, когда Фонд перестанет владеть Долей Фонда. </a:t>
                      </a:r>
                      <a:endParaRPr lang="ru-R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911612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«Досрочный Колл-опцион» 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Arial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означает право Участника и/или Компании реализовать досрочный Колл-опцион в любое время после оплаты Покупной цены но не ранее 12 (двенадцати) месяцев после такой оплаты.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В случае реализации Досрочного Колл-опциона выкуп Доли Фонда осуществляется Участником и/или иным лицом, определенным Компанией не позднее чем ________ (___________) (указать цифрами и прописью) календарных дней со дня получения Фондом требования Участника и/или Компании об исполнении Досрочного Колл-опциона, если иной срок не будет согласован Сторонами. </a:t>
                      </a:r>
                      <a:endParaRPr lang="ru-R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664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07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99;p12">
            <a:extLst>
              <a:ext uri="{FF2B5EF4-FFF2-40B4-BE49-F238E27FC236}">
                <a16:creationId xmlns:a16="http://schemas.microsoft.com/office/drawing/2014/main" id="{63FB161B-9471-1A4B-1438-EC733E8AAA9D}"/>
              </a:ext>
            </a:extLst>
          </p:cNvPr>
          <p:cNvSpPr txBox="1"/>
          <p:nvPr/>
        </p:nvSpPr>
        <p:spPr>
          <a:xfrm>
            <a:off x="696574" y="401570"/>
            <a:ext cx="481753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17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indent="271463"/>
            <a:r>
              <a:rPr lang="ru-RU" sz="157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Изменения и дополнения в Устав Заявителя</a:t>
            </a:r>
            <a:endParaRPr sz="157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53C53-1F9E-84E6-DA37-F63A29A605BC}"/>
              </a:ext>
            </a:extLst>
          </p:cNvPr>
          <p:cNvSpPr txBox="1"/>
          <p:nvPr/>
        </p:nvSpPr>
        <p:spPr>
          <a:xfrm>
            <a:off x="696573" y="1008786"/>
            <a:ext cx="104068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600"/>
              </a:spcBef>
              <a:spcAft>
                <a:spcPts val="600"/>
              </a:spcAft>
            </a:pPr>
            <a:r>
              <a:rPr lang="ru-RU" b="1" i="0" dirty="0">
                <a:solidFill>
                  <a:srgbClr val="002060"/>
                </a:solidFill>
                <a:effectLst/>
                <a:latin typeface="+mj-lt"/>
              </a:rPr>
              <a:t>Включение в состав Совета директоров Объекта сделки представителя Фонда. При этом необходимо внести изменения и дополнения в Устав Заявителя в части изменения полномочий Совета директоров компании, решения которых должны приниматься единогласно по следующим вопросам (но не ограничиваясь): </a:t>
            </a:r>
          </a:p>
          <a:p>
            <a:pPr marL="342900" indent="-342900"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0" dirty="0">
                <a:solidFill>
                  <a:srgbClr val="002060"/>
                </a:solidFill>
                <a:effectLst/>
                <a:latin typeface="+mj-lt"/>
              </a:rPr>
              <a:t>принятие задолженности, в том числе условных обязательств, равную или превышающую 10% (на последнюю отчетную дату) от всех активов (за транзакцию или в связи с рядом связанных или аналогичных сделок); </a:t>
            </a:r>
          </a:p>
          <a:p>
            <a:pPr marL="342900" indent="-342900"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0" dirty="0">
                <a:solidFill>
                  <a:srgbClr val="002060"/>
                </a:solidFill>
                <a:effectLst/>
                <a:latin typeface="+mj-lt"/>
              </a:rPr>
              <a:t>одобрение утилизации и/или списание материальных и/или нематериальных активов За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явителя</a:t>
            </a:r>
            <a:r>
              <a:rPr lang="ru-RU" i="0" dirty="0">
                <a:solidFill>
                  <a:srgbClr val="002060"/>
                </a:solidFill>
                <a:effectLst/>
                <a:latin typeface="+mj-lt"/>
              </a:rPr>
              <a:t> и /или Исполнителя на сумму, равную или превышающую 10% от всех активов (на последнюю отчетную дату); </a:t>
            </a:r>
          </a:p>
          <a:p>
            <a:pPr marL="342900" indent="-342900"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0" dirty="0">
                <a:solidFill>
                  <a:srgbClr val="002060"/>
                </a:solidFill>
                <a:effectLst/>
                <a:latin typeface="+mj-lt"/>
              </a:rPr>
              <a:t>отчуждение основных средств За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явителя</a:t>
            </a:r>
            <a:r>
              <a:rPr lang="ru-RU" i="0" dirty="0">
                <a:solidFill>
                  <a:srgbClr val="002060"/>
                </a:solidFill>
                <a:effectLst/>
                <a:latin typeface="+mj-lt"/>
              </a:rPr>
              <a:t> и /или Исполнителя в размере, превышающем 10% от совокупной стоимости всех основных средств; </a:t>
            </a:r>
          </a:p>
          <a:p>
            <a:pPr marL="342900" indent="-342900"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0" dirty="0">
                <a:solidFill>
                  <a:srgbClr val="002060"/>
                </a:solidFill>
                <a:effectLst/>
                <a:latin typeface="+mj-lt"/>
              </a:rPr>
              <a:t>изменение условий по займам/финансовым обязательствам </a:t>
            </a:r>
          </a:p>
          <a:p>
            <a:pPr marL="342900" indent="-342900"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0" dirty="0">
                <a:solidFill>
                  <a:srgbClr val="002060"/>
                </a:solidFill>
                <a:effectLst/>
                <a:latin typeface="+mj-lt"/>
              </a:rPr>
              <a:t>предоставление финансовой помощи; </a:t>
            </a:r>
          </a:p>
          <a:p>
            <a:pPr marL="342900" indent="-342900"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0" dirty="0">
                <a:solidFill>
                  <a:srgbClr val="002060"/>
                </a:solidFill>
                <a:effectLst/>
                <a:latin typeface="+mj-lt"/>
              </a:rPr>
              <a:t>изменение структуры акционеров; </a:t>
            </a:r>
          </a:p>
          <a:p>
            <a:pPr marL="342900" indent="-342900"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0" dirty="0">
                <a:solidFill>
                  <a:srgbClr val="002060"/>
                </a:solidFill>
                <a:effectLst/>
                <a:latin typeface="+mj-lt"/>
              </a:rPr>
              <a:t>изменение сферы деятельности; </a:t>
            </a:r>
          </a:p>
          <a:p>
            <a:pPr marL="342900" indent="-342900"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0" dirty="0">
                <a:solidFill>
                  <a:srgbClr val="002060"/>
                </a:solidFill>
                <a:effectLst/>
                <a:latin typeface="+mj-lt"/>
              </a:rPr>
              <a:t>выплата дивидендов; </a:t>
            </a:r>
          </a:p>
          <a:p>
            <a:pPr marL="342900" indent="-342900"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0" dirty="0">
                <a:solidFill>
                  <a:srgbClr val="002060"/>
                </a:solidFill>
                <a:effectLst/>
                <a:latin typeface="+mj-lt"/>
              </a:rPr>
              <a:t>совершение сделок со связанными сторонами; </a:t>
            </a:r>
          </a:p>
          <a:p>
            <a:pPr marL="342900" indent="-342900"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0" dirty="0">
                <a:solidFill>
                  <a:srgbClr val="002060"/>
                </a:solidFill>
                <a:effectLst/>
                <a:latin typeface="+mj-lt"/>
              </a:rPr>
              <a:t>согласование условий в рамках привлечения кредитования у </a:t>
            </a:r>
            <a:r>
              <a:rPr lang="ru-RU" i="0" dirty="0" err="1">
                <a:solidFill>
                  <a:srgbClr val="002060"/>
                </a:solidFill>
                <a:effectLst/>
                <a:latin typeface="+mj-lt"/>
              </a:rPr>
              <a:t>третьх</a:t>
            </a:r>
            <a:r>
              <a:rPr lang="ru-RU" i="0" dirty="0">
                <a:solidFill>
                  <a:srgbClr val="002060"/>
                </a:solidFill>
                <a:effectLst/>
                <a:latin typeface="+mj-lt"/>
              </a:rPr>
              <a:t> лиц</a:t>
            </a:r>
            <a:r>
              <a:rPr lang="en-US" i="0" dirty="0">
                <a:solidFill>
                  <a:srgbClr val="002060"/>
                </a:solidFill>
                <a:effectLst/>
                <a:latin typeface="+mj-lt"/>
              </a:rPr>
              <a:t>.</a:t>
            </a:r>
            <a:endParaRPr lang="ru-RU" i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4" name="Google Shape;399;p12">
            <a:extLst>
              <a:ext uri="{FF2B5EF4-FFF2-40B4-BE49-F238E27FC236}">
                <a16:creationId xmlns:a16="http://schemas.microsoft.com/office/drawing/2014/main" id="{6AC7A936-AB19-426C-B97D-19003FD40A88}"/>
              </a:ext>
            </a:extLst>
          </p:cNvPr>
          <p:cNvSpPr txBox="1"/>
          <p:nvPr/>
        </p:nvSpPr>
        <p:spPr>
          <a:xfrm>
            <a:off x="6935738" y="401570"/>
            <a:ext cx="40924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17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indent="271463" algn="r"/>
            <a:r>
              <a:rPr lang="ru-RU" sz="1570" b="1" dirty="0">
                <a:solidFill>
                  <a:schemeClr val="tx1"/>
                </a:solidFill>
                <a:latin typeface="+mj-lt"/>
              </a:rPr>
              <a:t>К сведению</a:t>
            </a:r>
            <a:endParaRPr sz="157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895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1;p5">
            <a:extLst>
              <a:ext uri="{FF2B5EF4-FFF2-40B4-BE49-F238E27FC236}">
                <a16:creationId xmlns:a16="http://schemas.microsoft.com/office/drawing/2014/main" id="{4F5DF6FB-F73A-1F70-85FE-5E9F952EED13}"/>
              </a:ext>
            </a:extLst>
          </p:cNvPr>
          <p:cNvSpPr/>
          <p:nvPr/>
        </p:nvSpPr>
        <p:spPr>
          <a:xfrm>
            <a:off x="0" y="1565"/>
            <a:ext cx="12190407" cy="68564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9C329EC-6AEB-E40C-36AE-7137F29E5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02783"/>
              </p:ext>
            </p:extLst>
          </p:nvPr>
        </p:nvGraphicFramePr>
        <p:xfrm>
          <a:off x="781121" y="781737"/>
          <a:ext cx="11049053" cy="5522020"/>
        </p:xfrm>
        <a:graphic>
          <a:graphicData uri="http://schemas.openxmlformats.org/drawingml/2006/table">
            <a:tbl>
              <a:tblPr firstRow="1" firstCol="1" bandRow="1">
                <a:tableStyleId>{A865D3EE-FE7F-4826-85AE-64EC8871A9C4}</a:tableStyleId>
              </a:tblPr>
              <a:tblGrid>
                <a:gridCol w="2682304">
                  <a:extLst>
                    <a:ext uri="{9D8B030D-6E8A-4147-A177-3AD203B41FA5}">
                      <a16:colId xmlns:a16="http://schemas.microsoft.com/office/drawing/2014/main" val="443988827"/>
                    </a:ext>
                  </a:extLst>
                </a:gridCol>
                <a:gridCol w="8366749">
                  <a:extLst>
                    <a:ext uri="{9D8B030D-6E8A-4147-A177-3AD203B41FA5}">
                      <a16:colId xmlns:a16="http://schemas.microsoft.com/office/drawing/2014/main" val="4081653890"/>
                    </a:ext>
                  </a:extLst>
                </a:gridCol>
              </a:tblGrid>
              <a:tr h="1986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8D49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Наименование проекта</a:t>
                      </a:r>
                      <a:endParaRPr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100" b="0" i="0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290303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Заявитель</a:t>
                      </a:r>
                      <a:endParaRPr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В соответствии с учредительными документами юридического лица</a:t>
                      </a: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787242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Цель проекта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Кратко описать цели и сущность проекта</a:t>
                      </a:r>
                      <a:endParaRPr lang="ru-RU" sz="1100" b="0" i="1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59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Вид деятельности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В соответствии с общим классификатором экономической деятельности</a:t>
                      </a: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469252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Описание Проекта</a:t>
                      </a:r>
                      <a:endParaRPr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Сущность проекта, чем полезен проект для Заявителя (напр. расширение производственного объема до ______ тонн/ед./другое, увеличение номенклатуры производства до __ ед., диверсификация рынка – присутствие в странах/регионах _______, для государства (налоги и обязательные платежи в бюджет в размере ____ тенге, дополнительные рабочие места в кол-ве ___ ед.), для иных субъектов;</a:t>
                      </a: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867086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Отраслевая принадлежность</a:t>
                      </a:r>
                      <a:endParaRPr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Отрасль действующего бизнеса Заявителя, согласно ОКЭД</a:t>
                      </a:r>
                    </a:p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Отрасль реализации проекта, согласно ОКЭД</a:t>
                      </a:r>
                      <a:endParaRPr lang="ru-RU" sz="1100" b="0" i="1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876490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Общая стоимость Проекта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Отразить в табличной форме с указанием, в т.ч. следующей информации: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-"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общая стоимость проекта;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-"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сумма и доля собственного участия Заявителя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-"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сумма и доля Фонда;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-"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сумма и доля иных участников Проекта</a:t>
                      </a: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911612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Участники (акционеры)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Отразить в табличной форме с указанием, в т.ч. следующей информации: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-"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общая сумма сформированного уставного капитала;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-"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информация об учредителях (ФИО для физ. лиц и (или) БИН для юр. лиц) ;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-"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сумма и доля каждого участника в уставном капитале юридического лица.</a:t>
                      </a: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664656"/>
                  </a:ext>
                </a:extLst>
              </a:tr>
              <a:tr h="222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  <a:sym typeface="Arial"/>
                        </a:rPr>
                        <a:t>Дата начала и дата завершения проекта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Georgia" panose="02040502050405020303" pitchFamily="18" charset="0"/>
                          <a:cs typeface="Times New Roman" panose="02020603050405020304" pitchFamily="18" charset="0"/>
                          <a:sym typeface="Arial"/>
                        </a:rPr>
                        <a:t>Указывается информация о сроках начала и завершения проекта</a:t>
                      </a:r>
                      <a:endParaRPr lang="ru-RU" sz="1100" b="0" i="1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856879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8D49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Рынки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сбыта</a:t>
                      </a: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, объемы экспорта </a:t>
                      </a:r>
                      <a:endParaRPr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Предоставляется информация о рынке, где присутствует Заявитель, также о рынке, куда планируется реализовывать производимую продукцию/услуги, в натуральном  и денежном выражении</a:t>
                      </a:r>
                      <a:endParaRPr lang="ru-RU" sz="1100" b="0" i="1" u="none" strike="noStrike" cap="none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579033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8D49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Предпосылки для реализации Проекта </a:t>
                      </a:r>
                      <a:endParaRPr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Описать что явилось предпосылкой для инициирования реализации проекта</a:t>
                      </a: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212402"/>
                  </a:ext>
                </a:extLst>
              </a:tr>
              <a:tr h="198684">
                <a:tc>
                  <a:txBody>
                    <a:bodyPr/>
                    <a:lstStyle/>
                    <a:p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Поддержка со стороны государственных органов</a:t>
                      </a:r>
                    </a:p>
                    <a:p>
                      <a:r>
                        <a:rPr lang="ru-RU" sz="9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11760" algn="l"/>
                        </a:tabLst>
                      </a:pPr>
                      <a:r>
                        <a:rPr lang="ru-RU" sz="1100" b="0" i="1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Указывается информация обо всех государственных программах, в которых заявлен инициируемый инвестиционный проект и получает / планирует получить меры государственной поддержки (финансового и/или нефинансового характера)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450043"/>
                  </a:ext>
                </a:extLst>
              </a:tr>
            </a:tbl>
          </a:graphicData>
        </a:graphic>
      </p:graphicFrame>
      <p:sp>
        <p:nvSpPr>
          <p:cNvPr id="4" name="Google Shape;147;p2">
            <a:extLst>
              <a:ext uri="{FF2B5EF4-FFF2-40B4-BE49-F238E27FC236}">
                <a16:creationId xmlns:a16="http://schemas.microsoft.com/office/drawing/2014/main" id="{D223419A-6004-0DD4-6EB8-AF2CCBE34318}"/>
              </a:ext>
            </a:extLst>
          </p:cNvPr>
          <p:cNvSpPr/>
          <p:nvPr/>
        </p:nvSpPr>
        <p:spPr>
          <a:xfrm>
            <a:off x="781121" y="327102"/>
            <a:ext cx="4034396" cy="3983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68" dirty="0">
              <a:solidFill>
                <a:srgbClr val="FFFFFF"/>
              </a:solidFill>
              <a:highlight>
                <a:srgbClr val="0000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2;p2">
            <a:extLst>
              <a:ext uri="{FF2B5EF4-FFF2-40B4-BE49-F238E27FC236}">
                <a16:creationId xmlns:a16="http://schemas.microsoft.com/office/drawing/2014/main" id="{882F0122-7C73-AF77-B836-4991B1C85D38}"/>
              </a:ext>
            </a:extLst>
          </p:cNvPr>
          <p:cNvSpPr txBox="1"/>
          <p:nvPr/>
        </p:nvSpPr>
        <p:spPr>
          <a:xfrm>
            <a:off x="967449" y="398473"/>
            <a:ext cx="3848068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</a:rPr>
              <a:t>ИНФОРМАЦИЯ О</a:t>
            </a: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ПРОЕКТЕ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58;p3">
            <a:extLst>
              <a:ext uri="{FF2B5EF4-FFF2-40B4-BE49-F238E27FC236}">
                <a16:creationId xmlns:a16="http://schemas.microsoft.com/office/drawing/2014/main" id="{165AD87D-3E4D-2037-3DE8-8C4B0C5C59AA}"/>
              </a:ext>
            </a:extLst>
          </p:cNvPr>
          <p:cNvSpPr/>
          <p:nvPr/>
        </p:nvSpPr>
        <p:spPr>
          <a:xfrm>
            <a:off x="1593" y="-20206"/>
            <a:ext cx="12190407" cy="68564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428897" y="400007"/>
            <a:ext cx="4262846" cy="3983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542557" y="452437"/>
            <a:ext cx="3074347" cy="26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t" anchorCtr="0">
            <a:spAutoFit/>
          </a:bodyPr>
          <a:lstStyle/>
          <a:p>
            <a:pPr marL="1422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solidFill>
                  <a:schemeClr val="bg1"/>
                </a:solidFill>
                <a:latin typeface="+mn-lt"/>
              </a:rPr>
              <a:t>КОМАНДА</a:t>
            </a:r>
            <a:r>
              <a:rPr lang="ru-RU" sz="1568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 kern="1200" dirty="0">
                <a:solidFill>
                  <a:schemeClr val="bg1"/>
                </a:solidFill>
                <a:latin typeface="+mn-lt"/>
              </a:rPr>
              <a:t>ПРОЕКТА</a:t>
            </a:r>
            <a:endParaRPr sz="1600" b="1" kern="1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EF1DA9E-5D3F-24FE-9D1C-D0A90E2BE624}"/>
              </a:ext>
            </a:extLst>
          </p:cNvPr>
          <p:cNvGrpSpPr>
            <a:grpSpLocks/>
          </p:cNvGrpSpPr>
          <p:nvPr/>
        </p:nvGrpSpPr>
        <p:grpSpPr bwMode="auto">
          <a:xfrm>
            <a:off x="542557" y="3794007"/>
            <a:ext cx="10539100" cy="2476164"/>
            <a:chOff x="8225" y="2411"/>
            <a:chExt cx="77206" cy="24363"/>
          </a:xfrm>
        </p:grpSpPr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id="{732F8001-031E-A9B9-27C3-AC1011AD4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3" y="2411"/>
              <a:ext cx="17240" cy="449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Директор</a:t>
              </a:r>
            </a:p>
          </p:txBody>
        </p:sp>
        <p:sp>
          <p:nvSpPr>
            <p:cNvPr id="4" name="Rectangle 163">
              <a:extLst>
                <a:ext uri="{FF2B5EF4-FFF2-40B4-BE49-F238E27FC236}">
                  <a16:creationId xmlns:a16="http://schemas.microsoft.com/office/drawing/2014/main" id="{EE359E34-21D9-A70A-A15D-7686200AB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6" y="10165"/>
              <a:ext cx="18019" cy="3962"/>
            </a:xfrm>
            <a:prstGeom prst="rect">
              <a:avLst/>
            </a:prstGeom>
            <a:solidFill>
              <a:srgbClr val="4472C4">
                <a:lumMod val="75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Заместитель директора</a:t>
              </a:r>
            </a:p>
          </p:txBody>
        </p:sp>
        <p:sp>
          <p:nvSpPr>
            <p:cNvPr id="5" name="Rectangle 169">
              <a:extLst>
                <a:ext uri="{FF2B5EF4-FFF2-40B4-BE49-F238E27FC236}">
                  <a16:creationId xmlns:a16="http://schemas.microsoft.com/office/drawing/2014/main" id="{D1E95D2C-682F-7EBF-2F96-4803C6D77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9" y="16290"/>
              <a:ext cx="11137" cy="10401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Отдел 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6" name="Соединительная линия уступом 76">
              <a:extLst>
                <a:ext uri="{FF2B5EF4-FFF2-40B4-BE49-F238E27FC236}">
                  <a16:creationId xmlns:a16="http://schemas.microsoft.com/office/drawing/2014/main" id="{187BC95E-39EA-D0C6-2B9B-1817EC3E6F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2321" y="11427"/>
              <a:ext cx="2161" cy="7561"/>
            </a:xfrm>
            <a:prstGeom prst="bentConnector3">
              <a:avLst>
                <a:gd name="adj1" fmla="val 49689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Соединительная линия уступом 77">
              <a:extLst>
                <a:ext uri="{FF2B5EF4-FFF2-40B4-BE49-F238E27FC236}">
                  <a16:creationId xmlns:a16="http://schemas.microsoft.com/office/drawing/2014/main" id="{C98D5853-0517-3473-E278-F2E7CFBE62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342" y="11970"/>
              <a:ext cx="2160" cy="6480"/>
            </a:xfrm>
            <a:prstGeom prst="bentConnector3">
              <a:avLst>
                <a:gd name="adj1" fmla="val 49950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163">
              <a:extLst>
                <a:ext uri="{FF2B5EF4-FFF2-40B4-BE49-F238E27FC236}">
                  <a16:creationId xmlns:a16="http://schemas.microsoft.com/office/drawing/2014/main" id="{B3515541-3C55-E412-9DA9-CA50360E3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54" y="10168"/>
              <a:ext cx="18019" cy="3962"/>
            </a:xfrm>
            <a:prstGeom prst="rect">
              <a:avLst/>
            </a:prstGeom>
            <a:solidFill>
              <a:srgbClr val="4472C4">
                <a:lumMod val="75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Заместитель директора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 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169">
              <a:extLst>
                <a:ext uri="{FF2B5EF4-FFF2-40B4-BE49-F238E27FC236}">
                  <a16:creationId xmlns:a16="http://schemas.microsoft.com/office/drawing/2014/main" id="{193A0C9E-BDD9-2852-3B7C-769A89AB5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6" y="16290"/>
              <a:ext cx="11137" cy="10401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Отдел 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" name="Rectangle 163">
              <a:extLst>
                <a:ext uri="{FF2B5EF4-FFF2-40B4-BE49-F238E27FC236}">
                  <a16:creationId xmlns:a16="http://schemas.microsoft.com/office/drawing/2014/main" id="{5B68EB97-BE35-C820-2866-1911FDE99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0" y="10165"/>
              <a:ext cx="18019" cy="3962"/>
            </a:xfrm>
            <a:prstGeom prst="rect">
              <a:avLst/>
            </a:prstGeom>
            <a:solidFill>
              <a:srgbClr val="4472C4">
                <a:lumMod val="75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Заместитель директора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 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69">
              <a:extLst>
                <a:ext uri="{FF2B5EF4-FFF2-40B4-BE49-F238E27FC236}">
                  <a16:creationId xmlns:a16="http://schemas.microsoft.com/office/drawing/2014/main" id="{5E9FBF67-28F9-9B8D-B473-0C80963C1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" y="16373"/>
              <a:ext cx="11137" cy="10401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Отдел 1</a:t>
              </a:r>
            </a:p>
          </p:txBody>
        </p:sp>
        <p:sp>
          <p:nvSpPr>
            <p:cNvPr id="12" name="Rectangle 169">
              <a:extLst>
                <a:ext uri="{FF2B5EF4-FFF2-40B4-BE49-F238E27FC236}">
                  <a16:creationId xmlns:a16="http://schemas.microsoft.com/office/drawing/2014/main" id="{4D37040A-421C-3AD9-DC66-0F84C012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" y="16373"/>
              <a:ext cx="11137" cy="10401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Отдел 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Rectangle 169">
              <a:extLst>
                <a:ext uri="{FF2B5EF4-FFF2-40B4-BE49-F238E27FC236}">
                  <a16:creationId xmlns:a16="http://schemas.microsoft.com/office/drawing/2014/main" id="{FA588B0C-EB29-7EE5-1AF4-524BE5CB9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05" y="16373"/>
              <a:ext cx="11137" cy="10401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Отдел 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Rectangle 169">
              <a:extLst>
                <a:ext uri="{FF2B5EF4-FFF2-40B4-BE49-F238E27FC236}">
                  <a16:creationId xmlns:a16="http://schemas.microsoft.com/office/drawing/2014/main" id="{59D37928-4C1D-2767-EC5D-CC2986E55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4" y="16373"/>
              <a:ext cx="11137" cy="10401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Отдел 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15" name="Соединительная линия уступом 76">
              <a:extLst>
                <a:ext uri="{FF2B5EF4-FFF2-40B4-BE49-F238E27FC236}">
                  <a16:creationId xmlns:a16="http://schemas.microsoft.com/office/drawing/2014/main" id="{A16598F2-A1A8-90FE-60BF-33EBFD4411FA}"/>
                </a:ext>
              </a:extLst>
            </p:cNvPr>
            <p:cNvCxnSpPr>
              <a:cxnSpLocks noChangeShapeType="1"/>
              <a:endCxn id="4" idx="0"/>
            </p:cNvCxnSpPr>
            <p:nvPr/>
          </p:nvCxnSpPr>
          <p:spPr bwMode="auto">
            <a:xfrm rot="10800000" flipV="1">
              <a:off x="22115" y="6907"/>
              <a:ext cx="25066" cy="3258"/>
            </a:xfrm>
            <a:prstGeom prst="bentConnector2">
              <a:avLst/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Соединительная линия уступом 77">
              <a:extLst>
                <a:ext uri="{FF2B5EF4-FFF2-40B4-BE49-F238E27FC236}">
                  <a16:creationId xmlns:a16="http://schemas.microsoft.com/office/drawing/2014/main" id="{B3EF9FE3-B1BF-C351-2239-F3DAD8D5CE71}"/>
                </a:ext>
              </a:extLst>
            </p:cNvPr>
            <p:cNvCxnSpPr>
              <a:cxnSpLocks noChangeShapeType="1"/>
              <a:endCxn id="8" idx="0"/>
            </p:cNvCxnSpPr>
            <p:nvPr/>
          </p:nvCxnSpPr>
          <p:spPr bwMode="auto">
            <a:xfrm>
              <a:off x="48308" y="6907"/>
              <a:ext cx="22554" cy="3261"/>
            </a:xfrm>
            <a:prstGeom prst="bentConnector2">
              <a:avLst/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Соединительная линия уступом 77">
              <a:extLst>
                <a:ext uri="{FF2B5EF4-FFF2-40B4-BE49-F238E27FC236}">
                  <a16:creationId xmlns:a16="http://schemas.microsoft.com/office/drawing/2014/main" id="{6BC1D369-3423-D59F-16A3-70001A1274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22827" y="12053"/>
              <a:ext cx="2160" cy="6480"/>
            </a:xfrm>
            <a:prstGeom prst="bentConnector3">
              <a:avLst>
                <a:gd name="adj1" fmla="val 44664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Соединительная линия уступом 76">
              <a:extLst>
                <a:ext uri="{FF2B5EF4-FFF2-40B4-BE49-F238E27FC236}">
                  <a16:creationId xmlns:a16="http://schemas.microsoft.com/office/drawing/2014/main" id="{8FC9E05F-D889-685C-5C97-CAFBB59D69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5806" y="11427"/>
              <a:ext cx="2161" cy="7561"/>
            </a:xfrm>
            <a:prstGeom prst="bentConnector3">
              <a:avLst>
                <a:gd name="adj1" fmla="val 49705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Соединительная линия уступом 76">
              <a:extLst>
                <a:ext uri="{FF2B5EF4-FFF2-40B4-BE49-F238E27FC236}">
                  <a16:creationId xmlns:a16="http://schemas.microsoft.com/office/drawing/2014/main" id="{73956E39-CE16-2B40-11F8-93456734BB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7181" y="11513"/>
              <a:ext cx="2161" cy="7561"/>
            </a:xfrm>
            <a:prstGeom prst="bentConnector3">
              <a:avLst>
                <a:gd name="adj1" fmla="val 49689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Соединительная линия уступом 77">
              <a:extLst>
                <a:ext uri="{FF2B5EF4-FFF2-40B4-BE49-F238E27FC236}">
                  <a16:creationId xmlns:a16="http://schemas.microsoft.com/office/drawing/2014/main" id="{5617E29B-C932-5326-E464-70E632DE10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74202" y="12054"/>
              <a:ext cx="2160" cy="6480"/>
            </a:xfrm>
            <a:prstGeom prst="bentConnector3">
              <a:avLst>
                <a:gd name="adj1" fmla="val 49910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463C34D-0F33-B75E-C8D5-3F6A50F79AFA}"/>
              </a:ext>
            </a:extLst>
          </p:cNvPr>
          <p:cNvSpPr txBox="1"/>
          <p:nvPr/>
        </p:nvSpPr>
        <p:spPr>
          <a:xfrm>
            <a:off x="428897" y="104366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Tx/>
              <a:defRPr b="1">
                <a:solidFill>
                  <a:srgbClr val="002060"/>
                </a:solidFill>
                <a:latin typeface="+mj-lt"/>
              </a:defRPr>
            </a:lvl1pPr>
          </a:lstStyle>
          <a:p>
            <a:pPr algn="l"/>
            <a:r>
              <a:rPr lang="en-US" dirty="0" err="1"/>
              <a:t>Ключевой</a:t>
            </a:r>
            <a:r>
              <a:rPr lang="en-US" dirty="0"/>
              <a:t> </a:t>
            </a:r>
            <a:r>
              <a:rPr lang="en-US" dirty="0" err="1"/>
              <a:t>персонал</a:t>
            </a:r>
            <a:r>
              <a:rPr lang="en-US" dirty="0"/>
              <a:t> </a:t>
            </a:r>
            <a:r>
              <a:rPr lang="en-US" dirty="0" err="1"/>
              <a:t>Компании</a:t>
            </a:r>
            <a:r>
              <a:rPr lang="ru-RU" dirty="0"/>
              <a:t>: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DFBFEAF9-625B-A08E-43D8-949824324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90452"/>
              </p:ext>
            </p:extLst>
          </p:nvPr>
        </p:nvGraphicFramePr>
        <p:xfrm>
          <a:off x="495571" y="1648320"/>
          <a:ext cx="10586085" cy="672514"/>
        </p:xfrm>
        <a:graphic>
          <a:graphicData uri="http://schemas.openxmlformats.org/drawingml/2006/table">
            <a:tbl>
              <a:tblPr firstRow="1" firstCol="1" bandRow="1"/>
              <a:tblGrid>
                <a:gridCol w="2117217">
                  <a:extLst>
                    <a:ext uri="{9D8B030D-6E8A-4147-A177-3AD203B41FA5}">
                      <a16:colId xmlns:a16="http://schemas.microsoft.com/office/drawing/2014/main" val="3738755353"/>
                    </a:ext>
                  </a:extLst>
                </a:gridCol>
                <a:gridCol w="2117217">
                  <a:extLst>
                    <a:ext uri="{9D8B030D-6E8A-4147-A177-3AD203B41FA5}">
                      <a16:colId xmlns:a16="http://schemas.microsoft.com/office/drawing/2014/main" val="596601398"/>
                    </a:ext>
                  </a:extLst>
                </a:gridCol>
                <a:gridCol w="2117217">
                  <a:extLst>
                    <a:ext uri="{9D8B030D-6E8A-4147-A177-3AD203B41FA5}">
                      <a16:colId xmlns:a16="http://schemas.microsoft.com/office/drawing/2014/main" val="1907749541"/>
                    </a:ext>
                  </a:extLst>
                </a:gridCol>
                <a:gridCol w="2117217">
                  <a:extLst>
                    <a:ext uri="{9D8B030D-6E8A-4147-A177-3AD203B41FA5}">
                      <a16:colId xmlns:a16="http://schemas.microsoft.com/office/drawing/2014/main" val="2254830525"/>
                    </a:ext>
                  </a:extLst>
                </a:gridCol>
                <a:gridCol w="2117217">
                  <a:extLst>
                    <a:ext uri="{9D8B030D-6E8A-4147-A177-3AD203B41FA5}">
                      <a16:colId xmlns:a16="http://schemas.microsoft.com/office/drawing/2014/main" val="3814418237"/>
                    </a:ext>
                  </a:extLst>
                </a:gridCol>
              </a:tblGrid>
              <a:tr h="245794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опыт работы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Прочая информация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046"/>
                  </a:ext>
                </a:extLst>
              </a:tr>
              <a:tr h="175110"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332698"/>
                  </a:ext>
                </a:extLst>
              </a:tr>
              <a:tr h="175110"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26464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8BF8EF6-16F6-F786-B3FD-5C4929C29CE6}"/>
              </a:ext>
            </a:extLst>
          </p:cNvPr>
          <p:cNvSpPr txBox="1"/>
          <p:nvPr/>
        </p:nvSpPr>
        <p:spPr>
          <a:xfrm>
            <a:off x="495570" y="3162285"/>
            <a:ext cx="4793397" cy="52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Организационная структура Компании: </a:t>
            </a:r>
          </a:p>
          <a:p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/>
          <p:nvPr/>
        </p:nvSpPr>
        <p:spPr>
          <a:xfrm>
            <a:off x="711510" y="381829"/>
            <a:ext cx="2588941" cy="8889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859494" y="494665"/>
            <a:ext cx="2397510" cy="49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СХЕМА РЕАЛИЗАЦИИ ПРОЕКТА (пример)</a:t>
            </a:r>
            <a:endParaRPr sz="1568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44;p7">
            <a:extLst>
              <a:ext uri="{FF2B5EF4-FFF2-40B4-BE49-F238E27FC236}">
                <a16:creationId xmlns:a16="http://schemas.microsoft.com/office/drawing/2014/main" id="{1EE42FC8-2EB4-7AEE-CFA8-3A1462D09F36}"/>
              </a:ext>
            </a:extLst>
          </p:cNvPr>
          <p:cNvSpPr/>
          <p:nvPr/>
        </p:nvSpPr>
        <p:spPr>
          <a:xfrm>
            <a:off x="5403100" y="1653226"/>
            <a:ext cx="1959686" cy="56544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89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Частная компания</a:t>
            </a:r>
          </a:p>
        </p:txBody>
      </p:sp>
      <p:sp>
        <p:nvSpPr>
          <p:cNvPr id="5" name="Google Shape;245;p7">
            <a:extLst>
              <a:ext uri="{FF2B5EF4-FFF2-40B4-BE49-F238E27FC236}">
                <a16:creationId xmlns:a16="http://schemas.microsoft.com/office/drawing/2014/main" id="{446F3FAA-CA8B-EB09-F5A4-073DEEE1C43D}"/>
              </a:ext>
            </a:extLst>
          </p:cNvPr>
          <p:cNvSpPr/>
          <p:nvPr/>
        </p:nvSpPr>
        <p:spPr>
          <a:xfrm>
            <a:off x="9716151" y="4112923"/>
            <a:ext cx="2055242" cy="4618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Подрядчик, поставщик (страна, контрагент)</a:t>
            </a:r>
            <a:endParaRPr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46;p7">
            <a:extLst>
              <a:ext uri="{FF2B5EF4-FFF2-40B4-BE49-F238E27FC236}">
                <a16:creationId xmlns:a16="http://schemas.microsoft.com/office/drawing/2014/main" id="{DCF35852-00A7-9976-649C-48C1D829EBF2}"/>
              </a:ext>
            </a:extLst>
          </p:cNvPr>
          <p:cNvSpPr/>
          <p:nvPr/>
        </p:nvSpPr>
        <p:spPr>
          <a:xfrm>
            <a:off x="6539264" y="573100"/>
            <a:ext cx="2167864" cy="5232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Фонд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(акционер)</a:t>
            </a:r>
          </a:p>
        </p:txBody>
      </p:sp>
      <p:cxnSp>
        <p:nvCxnSpPr>
          <p:cNvPr id="7" name="Google Shape;253;p7">
            <a:extLst>
              <a:ext uri="{FF2B5EF4-FFF2-40B4-BE49-F238E27FC236}">
                <a16:creationId xmlns:a16="http://schemas.microsoft.com/office/drawing/2014/main" id="{B5BB701E-B88B-FBDF-5AEB-068935AB7265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955726" y="1096341"/>
            <a:ext cx="1073328" cy="531315"/>
          </a:xfrm>
          <a:prstGeom prst="straightConnector1">
            <a:avLst/>
          </a:prstGeom>
          <a:noFill/>
          <a:ln w="28575" cap="flat" cmpd="sng">
            <a:solidFill>
              <a:srgbClr val="11899E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8" name="Google Shape;256;p7">
            <a:extLst>
              <a:ext uri="{FF2B5EF4-FFF2-40B4-BE49-F238E27FC236}">
                <a16:creationId xmlns:a16="http://schemas.microsoft.com/office/drawing/2014/main" id="{2C5537AF-A5E6-83E8-8FE4-34AB7F27BA27}"/>
              </a:ext>
            </a:extLst>
          </p:cNvPr>
          <p:cNvCxnSpPr>
            <a:cxnSpLocks/>
          </p:cNvCxnSpPr>
          <p:nvPr/>
        </p:nvCxnSpPr>
        <p:spPr>
          <a:xfrm>
            <a:off x="6427275" y="3613102"/>
            <a:ext cx="2594" cy="479088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9" name="Google Shape;254;p7">
            <a:extLst>
              <a:ext uri="{FF2B5EF4-FFF2-40B4-BE49-F238E27FC236}">
                <a16:creationId xmlns:a16="http://schemas.microsoft.com/office/drawing/2014/main" id="{3A3A32C6-376D-E0A6-49A7-F7385C1626C1}"/>
              </a:ext>
            </a:extLst>
          </p:cNvPr>
          <p:cNvSpPr/>
          <p:nvPr/>
        </p:nvSpPr>
        <p:spPr>
          <a:xfrm>
            <a:off x="3923628" y="488063"/>
            <a:ext cx="2064196" cy="6082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ABC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(акционер)</a:t>
            </a:r>
            <a:endParaRPr sz="12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0" name="Google Shape;257;p7">
            <a:extLst>
              <a:ext uri="{FF2B5EF4-FFF2-40B4-BE49-F238E27FC236}">
                <a16:creationId xmlns:a16="http://schemas.microsoft.com/office/drawing/2014/main" id="{82A524E0-2CBB-F055-EAA8-D412BAD04997}"/>
              </a:ext>
            </a:extLst>
          </p:cNvPr>
          <p:cNvCxnSpPr>
            <a:cxnSpLocks/>
          </p:cNvCxnSpPr>
          <p:nvPr/>
        </p:nvCxnSpPr>
        <p:spPr>
          <a:xfrm flipH="1">
            <a:off x="7421344" y="4336943"/>
            <a:ext cx="2174100" cy="138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1" name="Google Shape;258;p7">
            <a:extLst>
              <a:ext uri="{FF2B5EF4-FFF2-40B4-BE49-F238E27FC236}">
                <a16:creationId xmlns:a16="http://schemas.microsoft.com/office/drawing/2014/main" id="{BA3535E7-330E-2876-852F-614DEFFEC3B8}"/>
              </a:ext>
            </a:extLst>
          </p:cNvPr>
          <p:cNvSpPr/>
          <p:nvPr/>
        </p:nvSpPr>
        <p:spPr>
          <a:xfrm>
            <a:off x="5494760" y="2806730"/>
            <a:ext cx="1797551" cy="8063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89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SPV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2" name="Google Shape;253;p7">
            <a:extLst>
              <a:ext uri="{FF2B5EF4-FFF2-40B4-BE49-F238E27FC236}">
                <a16:creationId xmlns:a16="http://schemas.microsoft.com/office/drawing/2014/main" id="{B6AAA762-67F0-48CB-37F1-99795BF15BBE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694156" y="1096341"/>
            <a:ext cx="929040" cy="494823"/>
          </a:xfrm>
          <a:prstGeom prst="straightConnector1">
            <a:avLst/>
          </a:prstGeom>
          <a:noFill/>
          <a:ln w="28575" cap="flat" cmpd="sng">
            <a:solidFill>
              <a:srgbClr val="11899E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3" name="Google Shape;260;p7">
            <a:extLst>
              <a:ext uri="{FF2B5EF4-FFF2-40B4-BE49-F238E27FC236}">
                <a16:creationId xmlns:a16="http://schemas.microsoft.com/office/drawing/2014/main" id="{9C4247FC-734A-DE3A-1094-3C840518A347}"/>
              </a:ext>
            </a:extLst>
          </p:cNvPr>
          <p:cNvSpPr txBox="1"/>
          <p:nvPr/>
        </p:nvSpPr>
        <p:spPr>
          <a:xfrm flipH="1">
            <a:off x="6926800" y="1270823"/>
            <a:ext cx="217726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Капитал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58;p7">
            <a:extLst>
              <a:ext uri="{FF2B5EF4-FFF2-40B4-BE49-F238E27FC236}">
                <a16:creationId xmlns:a16="http://schemas.microsoft.com/office/drawing/2014/main" id="{E5F06998-539F-24A2-CC27-2508DC48C9BB}"/>
              </a:ext>
            </a:extLst>
          </p:cNvPr>
          <p:cNvSpPr/>
          <p:nvPr/>
        </p:nvSpPr>
        <p:spPr>
          <a:xfrm>
            <a:off x="5503083" y="4112924"/>
            <a:ext cx="1797554" cy="4618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89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Объект строительства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oogle Shape;253;p7">
            <a:extLst>
              <a:ext uri="{FF2B5EF4-FFF2-40B4-BE49-F238E27FC236}">
                <a16:creationId xmlns:a16="http://schemas.microsoft.com/office/drawing/2014/main" id="{909AC5BA-A9B5-387D-90FF-220ABE1FECAF}"/>
              </a:ext>
            </a:extLst>
          </p:cNvPr>
          <p:cNvCxnSpPr>
            <a:cxnSpLocks/>
          </p:cNvCxnSpPr>
          <p:nvPr/>
        </p:nvCxnSpPr>
        <p:spPr>
          <a:xfrm>
            <a:off x="6401860" y="2218673"/>
            <a:ext cx="0" cy="562028"/>
          </a:xfrm>
          <a:prstGeom prst="straightConnector1">
            <a:avLst/>
          </a:prstGeom>
          <a:noFill/>
          <a:ln w="28575" cap="flat" cmpd="sng">
            <a:solidFill>
              <a:srgbClr val="11899E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6" name="Google Shape;261;p7">
            <a:extLst>
              <a:ext uri="{FF2B5EF4-FFF2-40B4-BE49-F238E27FC236}">
                <a16:creationId xmlns:a16="http://schemas.microsoft.com/office/drawing/2014/main" id="{3D67718F-2407-A82B-1CE7-108FF3408BD4}"/>
              </a:ext>
            </a:extLst>
          </p:cNvPr>
          <p:cNvSpPr/>
          <p:nvPr/>
        </p:nvSpPr>
        <p:spPr>
          <a:xfrm>
            <a:off x="7659698" y="4095358"/>
            <a:ext cx="178119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Строительство, поставка оборудования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245;p7">
            <a:extLst>
              <a:ext uri="{FF2B5EF4-FFF2-40B4-BE49-F238E27FC236}">
                <a16:creationId xmlns:a16="http://schemas.microsoft.com/office/drawing/2014/main" id="{957B90EA-1DDB-D5F7-E62A-6EF77C1A7F11}"/>
              </a:ext>
            </a:extLst>
          </p:cNvPr>
          <p:cNvSpPr/>
          <p:nvPr/>
        </p:nvSpPr>
        <p:spPr>
          <a:xfrm>
            <a:off x="1171395" y="2972096"/>
            <a:ext cx="2021952" cy="4618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Иные инвесторы (при наличии)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8" name="Google Shape;257;p7">
            <a:extLst>
              <a:ext uri="{FF2B5EF4-FFF2-40B4-BE49-F238E27FC236}">
                <a16:creationId xmlns:a16="http://schemas.microsoft.com/office/drawing/2014/main" id="{F0CA21C8-0CA6-46DC-8D23-15BED4B7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3257004" y="3196116"/>
            <a:ext cx="2174100" cy="13800"/>
          </a:xfrm>
          <a:prstGeom prst="straightConnector1">
            <a:avLst/>
          </a:prstGeom>
          <a:noFill/>
          <a:ln w="28575" cap="flat" cmpd="sng">
            <a:solidFill>
              <a:schemeClr val="accent2">
                <a:lumMod val="75000"/>
              </a:schemeClr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8129C67-C940-CFD5-25EA-98A2ACB27E65}"/>
              </a:ext>
            </a:extLst>
          </p:cNvPr>
          <p:cNvSpPr/>
          <p:nvPr/>
        </p:nvSpPr>
        <p:spPr>
          <a:xfrm>
            <a:off x="3727820" y="2858406"/>
            <a:ext cx="1326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___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mln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 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260;p7">
            <a:extLst>
              <a:ext uri="{FF2B5EF4-FFF2-40B4-BE49-F238E27FC236}">
                <a16:creationId xmlns:a16="http://schemas.microsoft.com/office/drawing/2014/main" id="{4275C15E-F1B4-9316-93B2-D4984075B4B0}"/>
              </a:ext>
            </a:extLst>
          </p:cNvPr>
          <p:cNvSpPr txBox="1"/>
          <p:nvPr/>
        </p:nvSpPr>
        <p:spPr>
          <a:xfrm flipH="1">
            <a:off x="3484792" y="1283858"/>
            <a:ext cx="217726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Капитал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434D9A-20F8-C433-F46B-055E0225FEDC}"/>
              </a:ext>
            </a:extLst>
          </p:cNvPr>
          <p:cNvSpPr/>
          <p:nvPr/>
        </p:nvSpPr>
        <p:spPr>
          <a:xfrm>
            <a:off x="5186809" y="2291978"/>
            <a:ext cx="1326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___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mln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 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258;p7">
            <a:extLst>
              <a:ext uri="{FF2B5EF4-FFF2-40B4-BE49-F238E27FC236}">
                <a16:creationId xmlns:a16="http://schemas.microsoft.com/office/drawing/2014/main" id="{F2988B4D-298E-5B5C-E568-CD3F313FFC6E}"/>
              </a:ext>
            </a:extLst>
          </p:cNvPr>
          <p:cNvSpPr/>
          <p:nvPr/>
        </p:nvSpPr>
        <p:spPr>
          <a:xfrm>
            <a:off x="9716151" y="3061233"/>
            <a:ext cx="2021952" cy="6786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89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Кредиторы (при наличии)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23" name="Google Shape;257;p7">
            <a:extLst>
              <a:ext uri="{FF2B5EF4-FFF2-40B4-BE49-F238E27FC236}">
                <a16:creationId xmlns:a16="http://schemas.microsoft.com/office/drawing/2014/main" id="{3545FEA3-BCF6-0ED5-452A-B19BCD4DBBA7}"/>
              </a:ext>
            </a:extLst>
          </p:cNvPr>
          <p:cNvCxnSpPr>
            <a:cxnSpLocks/>
          </p:cNvCxnSpPr>
          <p:nvPr/>
        </p:nvCxnSpPr>
        <p:spPr>
          <a:xfrm flipH="1">
            <a:off x="7479400" y="3425937"/>
            <a:ext cx="2021080" cy="12081"/>
          </a:xfrm>
          <a:prstGeom prst="straightConnector1">
            <a:avLst/>
          </a:prstGeom>
          <a:noFill/>
          <a:ln w="28575" cap="flat" cmpd="sng">
            <a:solidFill>
              <a:schemeClr val="accent2">
                <a:lumMod val="75000"/>
              </a:schemeClr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ACFF190-F1BA-B9F6-C1B1-F89B6AF1AA63}"/>
              </a:ext>
            </a:extLst>
          </p:cNvPr>
          <p:cNvSpPr/>
          <p:nvPr/>
        </p:nvSpPr>
        <p:spPr>
          <a:xfrm>
            <a:off x="7894560" y="3131830"/>
            <a:ext cx="1326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Кредит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258;p7">
            <a:extLst>
              <a:ext uri="{FF2B5EF4-FFF2-40B4-BE49-F238E27FC236}">
                <a16:creationId xmlns:a16="http://schemas.microsoft.com/office/drawing/2014/main" id="{49CC2286-6DF4-CD84-ADBD-6753D8836DFE}"/>
              </a:ext>
            </a:extLst>
          </p:cNvPr>
          <p:cNvSpPr/>
          <p:nvPr/>
        </p:nvSpPr>
        <p:spPr>
          <a:xfrm>
            <a:off x="1278500" y="4079110"/>
            <a:ext cx="2021952" cy="6786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89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Компания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Google Shape;257;p7">
            <a:extLst>
              <a:ext uri="{FF2B5EF4-FFF2-40B4-BE49-F238E27FC236}">
                <a16:creationId xmlns:a16="http://schemas.microsoft.com/office/drawing/2014/main" id="{89BFA6CD-FEA6-AECC-9FD6-CB359E8A0E3F}"/>
              </a:ext>
            </a:extLst>
          </p:cNvPr>
          <p:cNvCxnSpPr>
            <a:cxnSpLocks/>
          </p:cNvCxnSpPr>
          <p:nvPr/>
        </p:nvCxnSpPr>
        <p:spPr>
          <a:xfrm flipV="1">
            <a:off x="3413145" y="4338582"/>
            <a:ext cx="1980000" cy="0"/>
          </a:xfrm>
          <a:prstGeom prst="straightConnector1">
            <a:avLst/>
          </a:prstGeom>
          <a:noFill/>
          <a:ln w="28575" cap="flat" cmpd="sng">
            <a:solidFill>
              <a:srgbClr val="0D8D49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27" name="Google Shape;261;p7">
            <a:extLst>
              <a:ext uri="{FF2B5EF4-FFF2-40B4-BE49-F238E27FC236}">
                <a16:creationId xmlns:a16="http://schemas.microsoft.com/office/drawing/2014/main" id="{36DCCD32-3B93-9398-0367-69669B601E37}"/>
              </a:ext>
            </a:extLst>
          </p:cNvPr>
          <p:cNvSpPr/>
          <p:nvPr/>
        </p:nvSpPr>
        <p:spPr>
          <a:xfrm>
            <a:off x="3484792" y="4112923"/>
            <a:ext cx="178119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Управление объектом инвестирования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260;p7">
            <a:extLst>
              <a:ext uri="{FF2B5EF4-FFF2-40B4-BE49-F238E27FC236}">
                <a16:creationId xmlns:a16="http://schemas.microsoft.com/office/drawing/2014/main" id="{D9D9189A-79A7-44A1-B987-FC33B0E0A4C8}"/>
              </a:ext>
            </a:extLst>
          </p:cNvPr>
          <p:cNvSpPr txBox="1"/>
          <p:nvPr/>
        </p:nvSpPr>
        <p:spPr>
          <a:xfrm flipH="1">
            <a:off x="6203679" y="2355226"/>
            <a:ext cx="141951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Капитал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245;p7">
            <a:extLst>
              <a:ext uri="{FF2B5EF4-FFF2-40B4-BE49-F238E27FC236}">
                <a16:creationId xmlns:a16="http://schemas.microsoft.com/office/drawing/2014/main" id="{7C406C7E-93FF-4622-07AA-84640DFE45AB}"/>
              </a:ext>
            </a:extLst>
          </p:cNvPr>
          <p:cNvSpPr/>
          <p:nvPr/>
        </p:nvSpPr>
        <p:spPr>
          <a:xfrm>
            <a:off x="9824962" y="5012246"/>
            <a:ext cx="2055242" cy="78721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МИО</a:t>
            </a:r>
            <a:endParaRPr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260;p7">
            <a:extLst>
              <a:ext uri="{FF2B5EF4-FFF2-40B4-BE49-F238E27FC236}">
                <a16:creationId xmlns:a16="http://schemas.microsoft.com/office/drawing/2014/main" id="{7A6A0115-DE69-45F2-9C4A-B9B359321264}"/>
              </a:ext>
            </a:extLst>
          </p:cNvPr>
          <p:cNvSpPr txBox="1"/>
          <p:nvPr/>
        </p:nvSpPr>
        <p:spPr>
          <a:xfrm flipH="1">
            <a:off x="3681427" y="3260859"/>
            <a:ext cx="141951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Капитал 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/ </a:t>
            </a:r>
            <a:r>
              <a:rPr lang="ru-RU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фин.помощь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260;p7">
            <a:extLst>
              <a:ext uri="{FF2B5EF4-FFF2-40B4-BE49-F238E27FC236}">
                <a16:creationId xmlns:a16="http://schemas.microsoft.com/office/drawing/2014/main" id="{13F58342-4C30-0337-4E1C-201C9724F293}"/>
              </a:ext>
            </a:extLst>
          </p:cNvPr>
          <p:cNvSpPr txBox="1"/>
          <p:nvPr/>
        </p:nvSpPr>
        <p:spPr>
          <a:xfrm flipH="1">
            <a:off x="3454182" y="1791994"/>
            <a:ext cx="217726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Юрисдикция МФЦА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245;p7">
            <a:extLst>
              <a:ext uri="{FF2B5EF4-FFF2-40B4-BE49-F238E27FC236}">
                <a16:creationId xmlns:a16="http://schemas.microsoft.com/office/drawing/2014/main" id="{C7B98938-EDB0-9B09-1ADC-D32A8651CCF9}"/>
              </a:ext>
            </a:extLst>
          </p:cNvPr>
          <p:cNvSpPr/>
          <p:nvPr/>
        </p:nvSpPr>
        <p:spPr>
          <a:xfrm>
            <a:off x="5425985" y="5659068"/>
            <a:ext cx="2053412" cy="11294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Уполномоченные органы</a:t>
            </a:r>
            <a:endParaRPr sz="12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245;p7">
            <a:extLst>
              <a:ext uri="{FF2B5EF4-FFF2-40B4-BE49-F238E27FC236}">
                <a16:creationId xmlns:a16="http://schemas.microsoft.com/office/drawing/2014/main" id="{2B74B0C8-9E40-2AAA-D9CF-D5BD29BB5B24}"/>
              </a:ext>
            </a:extLst>
          </p:cNvPr>
          <p:cNvSpPr/>
          <p:nvPr/>
        </p:nvSpPr>
        <p:spPr>
          <a:xfrm>
            <a:off x="1261855" y="5423599"/>
            <a:ext cx="2055242" cy="78721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Экспорт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(страна, контрагент)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oogle Shape;258;p7">
            <a:extLst>
              <a:ext uri="{FF2B5EF4-FFF2-40B4-BE49-F238E27FC236}">
                <a16:creationId xmlns:a16="http://schemas.microsoft.com/office/drawing/2014/main" id="{1A27B496-42CE-7620-4665-88238777D94A}"/>
              </a:ext>
            </a:extLst>
          </p:cNvPr>
          <p:cNvSpPr/>
          <p:nvPr/>
        </p:nvSpPr>
        <p:spPr>
          <a:xfrm>
            <a:off x="9736739" y="1521099"/>
            <a:ext cx="2021952" cy="6786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189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Иные инвесторы (при наличии)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35" name="Google Shape;257;p7">
            <a:extLst>
              <a:ext uri="{FF2B5EF4-FFF2-40B4-BE49-F238E27FC236}">
                <a16:creationId xmlns:a16="http://schemas.microsoft.com/office/drawing/2014/main" id="{CBF57582-EFEF-A372-4ACF-B046444D0805}"/>
              </a:ext>
            </a:extLst>
          </p:cNvPr>
          <p:cNvCxnSpPr>
            <a:cxnSpLocks/>
          </p:cNvCxnSpPr>
          <p:nvPr/>
        </p:nvCxnSpPr>
        <p:spPr>
          <a:xfrm flipH="1">
            <a:off x="7499988" y="1885803"/>
            <a:ext cx="2021080" cy="12081"/>
          </a:xfrm>
          <a:prstGeom prst="straightConnector1">
            <a:avLst/>
          </a:prstGeom>
          <a:noFill/>
          <a:ln w="28575" cap="flat" cmpd="sng">
            <a:solidFill>
              <a:schemeClr val="accent2">
                <a:lumMod val="75000"/>
              </a:schemeClr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8B560A4-E371-4E50-7E81-0CC105FF956B}"/>
              </a:ext>
            </a:extLst>
          </p:cNvPr>
          <p:cNvSpPr/>
          <p:nvPr/>
        </p:nvSpPr>
        <p:spPr>
          <a:xfrm>
            <a:off x="7852037" y="1580580"/>
            <a:ext cx="1326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___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mln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Google Shape;257;p7">
            <a:extLst>
              <a:ext uri="{FF2B5EF4-FFF2-40B4-BE49-F238E27FC236}">
                <a16:creationId xmlns:a16="http://schemas.microsoft.com/office/drawing/2014/main" id="{D02DD50B-9A38-6846-EF87-4F284FC8CF6A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6926800" y="4675737"/>
            <a:ext cx="2898162" cy="730116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38" name="Google Shape;261;p7">
            <a:extLst>
              <a:ext uri="{FF2B5EF4-FFF2-40B4-BE49-F238E27FC236}">
                <a16:creationId xmlns:a16="http://schemas.microsoft.com/office/drawing/2014/main" id="{30D545F3-3C89-96D5-E6D3-B1A236360E4A}"/>
              </a:ext>
            </a:extLst>
          </p:cNvPr>
          <p:cNvSpPr/>
          <p:nvPr/>
        </p:nvSpPr>
        <p:spPr>
          <a:xfrm>
            <a:off x="7599342" y="4775359"/>
            <a:ext cx="178119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Земля, Инженерные сети и инфраструктура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Google Shape;257;p7">
            <a:extLst>
              <a:ext uri="{FF2B5EF4-FFF2-40B4-BE49-F238E27FC236}">
                <a16:creationId xmlns:a16="http://schemas.microsoft.com/office/drawing/2014/main" id="{394488CA-74D7-EB6A-3772-1DE8D828D556}"/>
              </a:ext>
            </a:extLst>
          </p:cNvPr>
          <p:cNvCxnSpPr>
            <a:cxnSpLocks/>
          </p:cNvCxnSpPr>
          <p:nvPr/>
        </p:nvCxnSpPr>
        <p:spPr>
          <a:xfrm flipV="1">
            <a:off x="6423664" y="4625148"/>
            <a:ext cx="0" cy="1025974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40" name="Google Shape;261;p7">
            <a:extLst>
              <a:ext uri="{FF2B5EF4-FFF2-40B4-BE49-F238E27FC236}">
                <a16:creationId xmlns:a16="http://schemas.microsoft.com/office/drawing/2014/main" id="{03724A6F-EA52-80B7-E565-EC70FC1D77B2}"/>
              </a:ext>
            </a:extLst>
          </p:cNvPr>
          <p:cNvSpPr/>
          <p:nvPr/>
        </p:nvSpPr>
        <p:spPr>
          <a:xfrm>
            <a:off x="4790288" y="4997565"/>
            <a:ext cx="178119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Субсидии, преференции и налоговые льготы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oogle Shape;257;p7">
            <a:extLst>
              <a:ext uri="{FF2B5EF4-FFF2-40B4-BE49-F238E27FC236}">
                <a16:creationId xmlns:a16="http://schemas.microsoft.com/office/drawing/2014/main" id="{8D8FF90B-9E57-6B70-19D3-07CAB588A096}"/>
              </a:ext>
            </a:extLst>
          </p:cNvPr>
          <p:cNvCxnSpPr>
            <a:cxnSpLocks/>
          </p:cNvCxnSpPr>
          <p:nvPr/>
        </p:nvCxnSpPr>
        <p:spPr>
          <a:xfrm flipH="1">
            <a:off x="3366535" y="4653592"/>
            <a:ext cx="2264913" cy="1026805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42" name="Google Shape;261;p7">
            <a:extLst>
              <a:ext uri="{FF2B5EF4-FFF2-40B4-BE49-F238E27FC236}">
                <a16:creationId xmlns:a16="http://schemas.microsoft.com/office/drawing/2014/main" id="{7A68AFBB-EEDA-EE0C-1911-F3AAC5EC4F11}"/>
              </a:ext>
            </a:extLst>
          </p:cNvPr>
          <p:cNvSpPr/>
          <p:nvPr/>
        </p:nvSpPr>
        <p:spPr>
          <a:xfrm>
            <a:off x="2984374" y="5175899"/>
            <a:ext cx="178119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Экспортные контракты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Google Shape;246;p7">
            <a:extLst>
              <a:ext uri="{FF2B5EF4-FFF2-40B4-BE49-F238E27FC236}">
                <a16:creationId xmlns:a16="http://schemas.microsoft.com/office/drawing/2014/main" id="{D3F6E3A8-6C09-105E-E68A-F2E9950925F2}"/>
              </a:ext>
            </a:extLst>
          </p:cNvPr>
          <p:cNvSpPr/>
          <p:nvPr/>
        </p:nvSpPr>
        <p:spPr>
          <a:xfrm>
            <a:off x="9712340" y="573100"/>
            <a:ext cx="2167864" cy="5232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Calibri"/>
              </a:rPr>
              <a:t>Исполнители (-ль) по пут-опциону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44" name="Google Shape;253;p7">
            <a:extLst>
              <a:ext uri="{FF2B5EF4-FFF2-40B4-BE49-F238E27FC236}">
                <a16:creationId xmlns:a16="http://schemas.microsoft.com/office/drawing/2014/main" id="{DE37F898-3900-49A8-9067-D17C3055EA03}"/>
              </a:ext>
            </a:extLst>
          </p:cNvPr>
          <p:cNvCxnSpPr>
            <a:cxnSpLocks/>
          </p:cNvCxnSpPr>
          <p:nvPr/>
        </p:nvCxnSpPr>
        <p:spPr>
          <a:xfrm flipH="1">
            <a:off x="8730662" y="867199"/>
            <a:ext cx="958143" cy="1323"/>
          </a:xfrm>
          <a:prstGeom prst="straightConnector1">
            <a:avLst/>
          </a:prstGeom>
          <a:noFill/>
          <a:ln w="28575" cap="flat" cmpd="sng">
            <a:solidFill>
              <a:srgbClr val="11899E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46" name="Google Shape;260;p7">
            <a:extLst>
              <a:ext uri="{FF2B5EF4-FFF2-40B4-BE49-F238E27FC236}">
                <a16:creationId xmlns:a16="http://schemas.microsoft.com/office/drawing/2014/main" id="{483DB0DB-8C03-D2B3-40E8-494586BF9E4C}"/>
              </a:ext>
            </a:extLst>
          </p:cNvPr>
          <p:cNvSpPr txBox="1"/>
          <p:nvPr/>
        </p:nvSpPr>
        <p:spPr>
          <a:xfrm flipH="1">
            <a:off x="8169935" y="518402"/>
            <a:ext cx="217726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Опцион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713C86-12C0-4DAA-A237-6A665E81E1B4}"/>
              </a:ext>
            </a:extLst>
          </p:cNvPr>
          <p:cNvSpPr/>
          <p:nvPr/>
        </p:nvSpPr>
        <p:spPr>
          <a:xfrm>
            <a:off x="3484792" y="240145"/>
            <a:ext cx="8531717" cy="2129101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48" name="Google Shape;245;p7">
            <a:extLst>
              <a:ext uri="{FF2B5EF4-FFF2-40B4-BE49-F238E27FC236}">
                <a16:creationId xmlns:a16="http://schemas.microsoft.com/office/drawing/2014/main" id="{183B4F4E-5A7A-490B-9FB2-F593C5F8F944}"/>
              </a:ext>
            </a:extLst>
          </p:cNvPr>
          <p:cNvSpPr/>
          <p:nvPr/>
        </p:nvSpPr>
        <p:spPr>
          <a:xfrm>
            <a:off x="6281335" y="230844"/>
            <a:ext cx="2021952" cy="1922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Arial" panose="020B0604020202020204" pitchFamily="34" charset="0"/>
                <a:sym typeface="Calibri"/>
              </a:rPr>
              <a:t>Опционально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 txBox="1">
            <a:spLocks noGrp="1"/>
          </p:cNvSpPr>
          <p:nvPr>
            <p:ph type="sldNum" idx="12"/>
          </p:nvPr>
        </p:nvSpPr>
        <p:spPr>
          <a:xfrm>
            <a:off x="8627530" y="6757335"/>
            <a:ext cx="2133856" cy="36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90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711510" y="381829"/>
            <a:ext cx="6292605" cy="5615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56;p8">
            <a:extLst>
              <a:ext uri="{FF2B5EF4-FFF2-40B4-BE49-F238E27FC236}">
                <a16:creationId xmlns:a16="http://schemas.microsoft.com/office/drawing/2014/main" id="{5E7791B3-957B-1E4A-6974-136484F0E79E}"/>
              </a:ext>
            </a:extLst>
          </p:cNvPr>
          <p:cNvSpPr txBox="1"/>
          <p:nvPr/>
        </p:nvSpPr>
        <p:spPr>
          <a:xfrm>
            <a:off x="848070" y="468402"/>
            <a:ext cx="6401141" cy="26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t" anchorCtr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Юридическая</a:t>
            </a:r>
            <a:r>
              <a:rPr lang="ru-RU" sz="16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структура</a:t>
            </a:r>
            <a:r>
              <a:rPr lang="ru-RU" sz="16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Компании и ключевые участники</a:t>
            </a:r>
            <a:endParaRPr lang="ru-RU" sz="1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C1C8DA6-1D35-6989-DA74-31F3E50F7611}"/>
              </a:ext>
            </a:extLst>
          </p:cNvPr>
          <p:cNvGrpSpPr>
            <a:grpSpLocks/>
          </p:cNvGrpSpPr>
          <p:nvPr/>
        </p:nvGrpSpPr>
        <p:grpSpPr bwMode="auto">
          <a:xfrm>
            <a:off x="1313769" y="1575706"/>
            <a:ext cx="8962345" cy="4063093"/>
            <a:chOff x="1630" y="2494"/>
            <a:chExt cx="90534" cy="23139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81B8313B-0528-2E35-8B03-F042EFD5D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7" y="2494"/>
              <a:ext cx="15123" cy="60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Конечный бенефициар</a:t>
              </a:r>
            </a:p>
          </p:txBody>
        </p:sp>
        <p:sp>
          <p:nvSpPr>
            <p:cNvPr id="5" name="Rectangle 244">
              <a:extLst>
                <a:ext uri="{FF2B5EF4-FFF2-40B4-BE49-F238E27FC236}">
                  <a16:creationId xmlns:a16="http://schemas.microsoft.com/office/drawing/2014/main" id="{BB840FE5-C054-89B0-52A7-A926AA34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1" y="10528"/>
              <a:ext cx="16662" cy="36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ru-RU" b="1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Компания 1</a:t>
              </a:r>
            </a:p>
          </p:txBody>
        </p:sp>
        <p:sp>
          <p:nvSpPr>
            <p:cNvPr id="6" name="Rectangle 245">
              <a:extLst>
                <a:ext uri="{FF2B5EF4-FFF2-40B4-BE49-F238E27FC236}">
                  <a16:creationId xmlns:a16="http://schemas.microsoft.com/office/drawing/2014/main" id="{D3D2A910-15DD-3667-980F-8CB20FD54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98" y="10528"/>
              <a:ext cx="18400" cy="36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ru-RU" b="1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Компания 2</a:t>
              </a:r>
            </a:p>
          </p:txBody>
        </p:sp>
        <p:cxnSp>
          <p:nvCxnSpPr>
            <p:cNvPr id="7" name="Соединительная линия уступом 41">
              <a:extLst>
                <a:ext uri="{FF2B5EF4-FFF2-40B4-BE49-F238E27FC236}">
                  <a16:creationId xmlns:a16="http://schemas.microsoft.com/office/drawing/2014/main" id="{C2BF59D8-ADA9-9C1D-5673-8D454FA0AB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2349" y="-4600"/>
              <a:ext cx="1992" cy="28266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Соединительная линия уступом 42">
              <a:extLst>
                <a:ext uri="{FF2B5EF4-FFF2-40B4-BE49-F238E27FC236}">
                  <a16:creationId xmlns:a16="http://schemas.microsoft.com/office/drawing/2014/main" id="{8F7CDA52-DD9A-DC76-EA59-8CC2955E8F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8643" y="-2627"/>
              <a:ext cx="1990" cy="24320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ectangle 267">
              <a:extLst>
                <a:ext uri="{FF2B5EF4-FFF2-40B4-BE49-F238E27FC236}">
                  <a16:creationId xmlns:a16="http://schemas.microsoft.com/office/drawing/2014/main" id="{911E98BC-192C-D04E-DC84-F721DC59F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8" y="18444"/>
              <a:ext cx="12721" cy="7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ru-RU" b="1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Компания 4</a:t>
              </a:r>
            </a:p>
          </p:txBody>
        </p:sp>
        <p:cxnSp>
          <p:nvCxnSpPr>
            <p:cNvPr id="10" name="Соединительная линия уступом 58">
              <a:extLst>
                <a:ext uri="{FF2B5EF4-FFF2-40B4-BE49-F238E27FC236}">
                  <a16:creationId xmlns:a16="http://schemas.microsoft.com/office/drawing/2014/main" id="{71D37EF1-AF61-587E-BDD9-C5B432416A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509" y="10742"/>
              <a:ext cx="4317" cy="11089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Соединительная линия уступом 59">
              <a:extLst>
                <a:ext uri="{FF2B5EF4-FFF2-40B4-BE49-F238E27FC236}">
                  <a16:creationId xmlns:a16="http://schemas.microsoft.com/office/drawing/2014/main" id="{5B6BAF53-7011-BC23-F7D5-DD72250C28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23888" y="9452"/>
              <a:ext cx="4316" cy="13667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tangle 267">
              <a:extLst>
                <a:ext uri="{FF2B5EF4-FFF2-40B4-BE49-F238E27FC236}">
                  <a16:creationId xmlns:a16="http://schemas.microsoft.com/office/drawing/2014/main" id="{61515436-9941-96ED-ED48-2D720AB3B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" y="18444"/>
              <a:ext cx="12721" cy="7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ru-RU" b="1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Компания 3</a:t>
              </a:r>
            </a:p>
          </p:txBody>
        </p:sp>
        <p:cxnSp>
          <p:nvCxnSpPr>
            <p:cNvPr id="13" name="Соединительная линия уступом 59">
              <a:extLst>
                <a:ext uri="{FF2B5EF4-FFF2-40B4-BE49-F238E27FC236}">
                  <a16:creationId xmlns:a16="http://schemas.microsoft.com/office/drawing/2014/main" id="{A09C590E-B4D1-FE42-3A07-0C40EC0370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76467" y="9454"/>
              <a:ext cx="4316" cy="13667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Соединительная линия уступом 58">
              <a:extLst>
                <a:ext uri="{FF2B5EF4-FFF2-40B4-BE49-F238E27FC236}">
                  <a16:creationId xmlns:a16="http://schemas.microsoft.com/office/drawing/2014/main" id="{BA18BEC7-6A56-F951-F056-CC3F08C93D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4088" y="10743"/>
              <a:ext cx="4317" cy="11089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tangle 267">
              <a:extLst>
                <a:ext uri="{FF2B5EF4-FFF2-40B4-BE49-F238E27FC236}">
                  <a16:creationId xmlns:a16="http://schemas.microsoft.com/office/drawing/2014/main" id="{65950A3F-0E4D-AFD7-75B4-0A762A2E2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39" y="18447"/>
              <a:ext cx="12721" cy="7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ru-RU" b="1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Компания 5</a:t>
              </a:r>
            </a:p>
          </p:txBody>
        </p:sp>
        <p:sp>
          <p:nvSpPr>
            <p:cNvPr id="16" name="Rectangle 267">
              <a:extLst>
                <a:ext uri="{FF2B5EF4-FFF2-40B4-BE49-F238E27FC236}">
                  <a16:creationId xmlns:a16="http://schemas.microsoft.com/office/drawing/2014/main" id="{D2D1F260-929A-592F-8068-4B9F3CC74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43" y="18447"/>
              <a:ext cx="12721" cy="7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ru-RU" b="1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Компания 6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30DB329-BB5A-4C9E-91FD-72BB92A3F73D}"/>
              </a:ext>
            </a:extLst>
          </p:cNvPr>
          <p:cNvSpPr txBox="1"/>
          <p:nvPr/>
        </p:nvSpPr>
        <p:spPr>
          <a:xfrm>
            <a:off x="501977" y="6213753"/>
            <a:ext cx="87724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/>
              <a:t>Необходимо информация о конечном бенефициаре, учредителе, собственнике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246445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58;p3">
            <a:extLst>
              <a:ext uri="{FF2B5EF4-FFF2-40B4-BE49-F238E27FC236}">
                <a16:creationId xmlns:a16="http://schemas.microsoft.com/office/drawing/2014/main" id="{165AD87D-3E4D-2037-3DE8-8C4B0C5C59AA}"/>
              </a:ext>
            </a:extLst>
          </p:cNvPr>
          <p:cNvSpPr/>
          <p:nvPr/>
        </p:nvSpPr>
        <p:spPr>
          <a:xfrm>
            <a:off x="1593" y="-20206"/>
            <a:ext cx="12190407" cy="68564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428896" y="400006"/>
            <a:ext cx="9167591" cy="4484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542557" y="452437"/>
            <a:ext cx="9053930" cy="26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t" anchorCtr="0">
            <a:spAutoFit/>
          </a:bodyPr>
          <a:lstStyle/>
          <a:p>
            <a:pPr marL="1422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solidFill>
                  <a:schemeClr val="bg1"/>
                </a:solidFill>
                <a:latin typeface="+mn-lt"/>
              </a:rPr>
              <a:t>Краткая история бизнеса (для действующих компаний, Исполнителей по Пут-опциону) </a:t>
            </a:r>
            <a:endParaRPr sz="1600" b="1" kern="1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E465470-6CD8-4F49-A888-A99C527E0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28130"/>
              </p:ext>
            </p:extLst>
          </p:nvPr>
        </p:nvGraphicFramePr>
        <p:xfrm>
          <a:off x="707255" y="1096189"/>
          <a:ext cx="10718031" cy="3499218"/>
        </p:xfrm>
        <a:graphic>
          <a:graphicData uri="http://schemas.openxmlformats.org/drawingml/2006/table">
            <a:tbl>
              <a:tblPr firstRow="1" firstCol="1" bandRow="1"/>
              <a:tblGrid>
                <a:gridCol w="3402225">
                  <a:extLst>
                    <a:ext uri="{9D8B030D-6E8A-4147-A177-3AD203B41FA5}">
                      <a16:colId xmlns:a16="http://schemas.microsoft.com/office/drawing/2014/main" val="2380977079"/>
                    </a:ext>
                  </a:extLst>
                </a:gridCol>
                <a:gridCol w="7315806">
                  <a:extLst>
                    <a:ext uri="{9D8B030D-6E8A-4147-A177-3AD203B41FA5}">
                      <a16:colId xmlns:a16="http://schemas.microsoft.com/office/drawing/2014/main" val="3761674862"/>
                    </a:ext>
                  </a:extLst>
                </a:gridCol>
              </a:tblGrid>
              <a:tr h="58320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1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Данные сведения заполняются по Заявителю (действующим компаниям/Группе компаний/Материнской компании) и</a:t>
                      </a:r>
                      <a:r>
                        <a:rPr lang="en-US" sz="1200" b="1" i="1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/</a:t>
                      </a:r>
                      <a:r>
                        <a:rPr lang="ru-RU" sz="1200" b="1" i="1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или по Исполнителям (-</a:t>
                      </a:r>
                      <a:r>
                        <a:rPr lang="ru-RU" sz="1200" b="1" i="1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лю</a:t>
                      </a:r>
                      <a:r>
                        <a:rPr lang="ru-RU" sz="1200" b="1" i="1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) Опционного соглашения и</a:t>
                      </a:r>
                      <a:r>
                        <a:rPr lang="en-US" sz="1200" b="1" i="1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/</a:t>
                      </a:r>
                      <a:r>
                        <a:rPr lang="ru-RU" sz="1200" b="1" i="1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или Гарантам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665099"/>
                  </a:ext>
                </a:extLst>
              </a:tr>
              <a:tr h="58320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Начало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С чего начиналось осуществление деятельности, первоначальный вид деятельности, размер стартового капитала (если применимо)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519035"/>
                  </a:ext>
                </a:extLst>
              </a:tr>
              <a:tr h="58320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Опыт в ведении текущей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Сколько лет осуществляется деятельность (по видам и направлениям деятельности). Какой вид деятельности является основным.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640640"/>
                  </a:ext>
                </a:extLst>
              </a:tr>
              <a:tr h="58320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Опыт компании и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/</a:t>
                      </a: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или группы компаний в реализации проектов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Описать опыт в реализации аналогичных проектов, стоимость, сроки реализации, размер собственного участия, текущая загруженность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680547"/>
                  </a:ext>
                </a:extLst>
              </a:tr>
              <a:tr h="58320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Показатели текущей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Среднегодовой оборот за последние 3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004667"/>
                  </a:ext>
                </a:extLst>
              </a:tr>
              <a:tr h="58320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Крупнейшие партнеры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Указать основных или крупнейших партнеров по бизнесу (покупатели и поставщики) и срок сотрудничества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79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44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/>
          <p:cNvSpPr/>
          <p:nvPr/>
        </p:nvSpPr>
        <p:spPr>
          <a:xfrm>
            <a:off x="1593" y="1565"/>
            <a:ext cx="12190407" cy="68564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indent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88351" y="866363"/>
            <a:ext cx="4123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Место размещения проекта: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Google Shape;163;p3">
            <a:extLst>
              <a:ext uri="{FF2B5EF4-FFF2-40B4-BE49-F238E27FC236}">
                <a16:creationId xmlns:a16="http://schemas.microsoft.com/office/drawing/2014/main" id="{AFFABB2B-1372-D2F6-1930-5D6CBEA3697E}"/>
              </a:ext>
            </a:extLst>
          </p:cNvPr>
          <p:cNvSpPr/>
          <p:nvPr/>
        </p:nvSpPr>
        <p:spPr>
          <a:xfrm>
            <a:off x="5824372" y="142456"/>
            <a:ext cx="606422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Наличие необходимой инженерной инфраструктуры: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Google Shape;147;p2">
            <a:extLst>
              <a:ext uri="{FF2B5EF4-FFF2-40B4-BE49-F238E27FC236}">
                <a16:creationId xmlns:a16="http://schemas.microsoft.com/office/drawing/2014/main" id="{76850D86-8FF1-A304-11AA-3E7C58C4571C}"/>
              </a:ext>
            </a:extLst>
          </p:cNvPr>
          <p:cNvSpPr/>
          <p:nvPr/>
        </p:nvSpPr>
        <p:spPr>
          <a:xfrm>
            <a:off x="781120" y="327102"/>
            <a:ext cx="4310643" cy="3983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68" dirty="0">
              <a:solidFill>
                <a:srgbClr val="FFFFFF"/>
              </a:solidFill>
              <a:highlight>
                <a:srgbClr val="0000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52;p2">
            <a:extLst>
              <a:ext uri="{FF2B5EF4-FFF2-40B4-BE49-F238E27FC236}">
                <a16:creationId xmlns:a16="http://schemas.microsoft.com/office/drawing/2014/main" id="{9A78D2D5-A5DA-FD89-BB47-1815549D6436}"/>
              </a:ext>
            </a:extLst>
          </p:cNvPr>
          <p:cNvSpPr txBox="1"/>
          <p:nvPr/>
        </p:nvSpPr>
        <p:spPr>
          <a:xfrm>
            <a:off x="967448" y="398473"/>
            <a:ext cx="3999187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РАСПОЛОЖЕНИЕ И ИНФРАСТРУКТУРА</a:t>
            </a:r>
            <a:endParaRPr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9674E3B-1963-A401-8868-A9CD7F6C9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01218"/>
              </p:ext>
            </p:extLst>
          </p:nvPr>
        </p:nvGraphicFramePr>
        <p:xfrm>
          <a:off x="5821016" y="574716"/>
          <a:ext cx="6120000" cy="28262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84637">
                  <a:extLst>
                    <a:ext uri="{9D8B030D-6E8A-4147-A177-3AD203B41FA5}">
                      <a16:colId xmlns:a16="http://schemas.microsoft.com/office/drawing/2014/main" val="3161228421"/>
                    </a:ext>
                  </a:extLst>
                </a:gridCol>
                <a:gridCol w="1036587">
                  <a:extLst>
                    <a:ext uri="{9D8B030D-6E8A-4147-A177-3AD203B41FA5}">
                      <a16:colId xmlns:a16="http://schemas.microsoft.com/office/drawing/2014/main" val="4063789018"/>
                    </a:ext>
                  </a:extLst>
                </a:gridCol>
                <a:gridCol w="1036587">
                  <a:extLst>
                    <a:ext uri="{9D8B030D-6E8A-4147-A177-3AD203B41FA5}">
                      <a16:colId xmlns:a16="http://schemas.microsoft.com/office/drawing/2014/main" val="1523316720"/>
                    </a:ext>
                  </a:extLst>
                </a:gridCol>
                <a:gridCol w="1681888">
                  <a:extLst>
                    <a:ext uri="{9D8B030D-6E8A-4147-A177-3AD203B41FA5}">
                      <a16:colId xmlns:a16="http://schemas.microsoft.com/office/drawing/2014/main" val="2843427740"/>
                    </a:ext>
                  </a:extLst>
                </a:gridCol>
                <a:gridCol w="980301">
                  <a:extLst>
                    <a:ext uri="{9D8B030D-6E8A-4147-A177-3AD203B41FA5}">
                      <a16:colId xmlns:a16="http://schemas.microsoft.com/office/drawing/2014/main" val="193560859"/>
                    </a:ext>
                  </a:extLst>
                </a:gridCol>
              </a:tblGrid>
              <a:tr h="1059108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Расстояние до точек подключения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Требуемая по проекту мощность точек подключения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Располагаемая (свободная, предлагаемая к использованию) мощность точек подключения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Примечания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426745"/>
                  </a:ext>
                </a:extLst>
              </a:tr>
              <a:tr h="15390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Электроснабжение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825388"/>
                  </a:ext>
                </a:extLst>
              </a:tr>
              <a:tr h="15390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Теплоснабжение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955106"/>
                  </a:ext>
                </a:extLst>
              </a:tr>
              <a:tr h="15390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Водоснабжение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507423"/>
                  </a:ext>
                </a:extLst>
              </a:tr>
              <a:tr h="15390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Канализация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783787"/>
                  </a:ext>
                </a:extLst>
              </a:tr>
              <a:tr h="15390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Газоснабжение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726751"/>
                  </a:ext>
                </a:extLst>
              </a:tr>
              <a:tr h="15390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другие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652448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0F1DFE4A-3C40-4B26-5CC7-3ED3E8121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60892"/>
              </p:ext>
            </p:extLst>
          </p:nvPr>
        </p:nvGraphicFramePr>
        <p:xfrm>
          <a:off x="314032" y="1386167"/>
          <a:ext cx="5256000" cy="1471930"/>
        </p:xfrm>
        <a:graphic>
          <a:graphicData uri="http://schemas.openxmlformats.org/drawingml/2006/table">
            <a:tbl>
              <a:tblPr firstRow="1" firstCol="1" bandRow="1"/>
              <a:tblGrid>
                <a:gridCol w="2628000">
                  <a:extLst>
                    <a:ext uri="{9D8B030D-6E8A-4147-A177-3AD203B41FA5}">
                      <a16:colId xmlns:a16="http://schemas.microsoft.com/office/drawing/2014/main" val="2380977079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37616748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Собственник участка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519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Адрес местонахождения площадки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640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Описание площадки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555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Площадь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680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Форма владения землей и зданиями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33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Возможность расширения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816644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5C081112-21E5-C8D9-7546-6B99FF282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15367"/>
              </p:ext>
            </p:extLst>
          </p:nvPr>
        </p:nvGraphicFramePr>
        <p:xfrm>
          <a:off x="5821016" y="4181183"/>
          <a:ext cx="6092112" cy="24348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57403">
                  <a:extLst>
                    <a:ext uri="{9D8B030D-6E8A-4147-A177-3AD203B41FA5}">
                      <a16:colId xmlns:a16="http://schemas.microsoft.com/office/drawing/2014/main" val="1453865720"/>
                    </a:ext>
                  </a:extLst>
                </a:gridCol>
                <a:gridCol w="1023740">
                  <a:extLst>
                    <a:ext uri="{9D8B030D-6E8A-4147-A177-3AD203B41FA5}">
                      <a16:colId xmlns:a16="http://schemas.microsoft.com/office/drawing/2014/main" val="2272158604"/>
                    </a:ext>
                  </a:extLst>
                </a:gridCol>
                <a:gridCol w="967899">
                  <a:extLst>
                    <a:ext uri="{9D8B030D-6E8A-4147-A177-3AD203B41FA5}">
                      <a16:colId xmlns:a16="http://schemas.microsoft.com/office/drawing/2014/main" val="4005432356"/>
                    </a:ext>
                  </a:extLst>
                </a:gridCol>
                <a:gridCol w="1752421">
                  <a:extLst>
                    <a:ext uri="{9D8B030D-6E8A-4147-A177-3AD203B41FA5}">
                      <a16:colId xmlns:a16="http://schemas.microsoft.com/office/drawing/2014/main" val="2584828631"/>
                    </a:ext>
                  </a:extLst>
                </a:gridCol>
                <a:gridCol w="990649">
                  <a:extLst>
                    <a:ext uri="{9D8B030D-6E8A-4147-A177-3AD203B41FA5}">
                      <a16:colId xmlns:a16="http://schemas.microsoft.com/office/drawing/2014/main" val="1703400029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Поставщик услуги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Выделяемая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мощность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Договор, Тех. условия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Примечания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936179"/>
                  </a:ext>
                </a:extLst>
              </a:tr>
              <a:tr h="41275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Электроснабжение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236087"/>
                  </a:ext>
                </a:extLst>
              </a:tr>
              <a:tr h="59055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Канализация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152871"/>
                  </a:ext>
                </a:extLst>
              </a:tr>
              <a:tr h="121285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Теплоснабжение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765864"/>
                  </a:ext>
                </a:extLst>
              </a:tr>
              <a:tr h="41275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Водоснабжение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647616"/>
                  </a:ext>
                </a:extLst>
              </a:tr>
              <a:tr h="92075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Газоснабжение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870556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другие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308093"/>
                  </a:ext>
                </a:extLst>
              </a:tr>
            </a:tbl>
          </a:graphicData>
        </a:graphic>
      </p:graphicFrame>
      <p:sp>
        <p:nvSpPr>
          <p:cNvPr id="17" name="Google Shape;166;p3">
            <a:extLst>
              <a:ext uri="{FF2B5EF4-FFF2-40B4-BE49-F238E27FC236}">
                <a16:creationId xmlns:a16="http://schemas.microsoft.com/office/drawing/2014/main" id="{E04B849F-F802-530B-3250-03328701257C}"/>
              </a:ext>
            </a:extLst>
          </p:cNvPr>
          <p:cNvSpPr/>
          <p:nvPr/>
        </p:nvSpPr>
        <p:spPr>
          <a:xfrm>
            <a:off x="5734230" y="3525178"/>
            <a:ext cx="6143738" cy="72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0555" indent="-630555" algn="just">
              <a:spcAft>
                <a:spcPts val="600"/>
              </a:spcAft>
              <a:tabLst>
                <a:tab pos="63055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Calibri"/>
                <a:cs typeface="Calibri"/>
              </a:rPr>
              <a:t>Технические условия и договоры на поставку и отпуск требующихся по проекту энергоресурсов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A72CD680-6D74-7C6E-7129-0AA9767FC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3856"/>
              </p:ext>
            </p:extLst>
          </p:nvPr>
        </p:nvGraphicFramePr>
        <p:xfrm>
          <a:off x="339041" y="3071603"/>
          <a:ext cx="5256000" cy="37685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31504">
                  <a:extLst>
                    <a:ext uri="{9D8B030D-6E8A-4147-A177-3AD203B41FA5}">
                      <a16:colId xmlns:a16="http://schemas.microsoft.com/office/drawing/2014/main" val="2677695259"/>
                    </a:ext>
                  </a:extLst>
                </a:gridCol>
                <a:gridCol w="1311564">
                  <a:extLst>
                    <a:ext uri="{9D8B030D-6E8A-4147-A177-3AD203B41FA5}">
                      <a16:colId xmlns:a16="http://schemas.microsoft.com/office/drawing/2014/main" val="3407015516"/>
                    </a:ext>
                  </a:extLst>
                </a:gridCol>
                <a:gridCol w="1173018">
                  <a:extLst>
                    <a:ext uri="{9D8B030D-6E8A-4147-A177-3AD203B41FA5}">
                      <a16:colId xmlns:a16="http://schemas.microsoft.com/office/drawing/2014/main" val="3993593106"/>
                    </a:ext>
                  </a:extLst>
                </a:gridCol>
                <a:gridCol w="939914">
                  <a:extLst>
                    <a:ext uri="{9D8B030D-6E8A-4147-A177-3AD203B41FA5}">
                      <a16:colId xmlns:a16="http://schemas.microsoft.com/office/drawing/2014/main" val="2802319239"/>
                    </a:ext>
                  </a:extLst>
                </a:gridCol>
              </a:tblGrid>
              <a:tr h="1059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Мероприятие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Наименование подрядчика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Дата завершения мероприятия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Текущий статус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493984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Проектно-Изыскательские работы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42502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Экологическая экспертиза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563520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Прохождение комплексной вневедомственной экспертизы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426280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Получение технических условий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876758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Проведение строительно-монтажные работы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9847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"/>
          <p:cNvSpPr/>
          <p:nvPr/>
        </p:nvSpPr>
        <p:spPr>
          <a:xfrm>
            <a:off x="607467" y="401651"/>
            <a:ext cx="5597390" cy="5758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0"/>
          <p:cNvSpPr txBox="1"/>
          <p:nvPr/>
        </p:nvSpPr>
        <p:spPr>
          <a:xfrm>
            <a:off x="802517" y="531327"/>
            <a:ext cx="5904382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СМЕТА НА СТРОИТЕЛЬСТВА</a:t>
            </a:r>
            <a:endParaRPr sz="1568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1" name="Google Shape;381;p10"/>
          <p:cNvGraphicFramePr/>
          <p:nvPr>
            <p:extLst>
              <p:ext uri="{D42A27DB-BD31-4B8C-83A1-F6EECF244321}">
                <p14:modId xmlns:p14="http://schemas.microsoft.com/office/powerpoint/2010/main" val="2613712475"/>
              </p:ext>
            </p:extLst>
          </p:nvPr>
        </p:nvGraphicFramePr>
        <p:xfrm>
          <a:off x="607467" y="1379686"/>
          <a:ext cx="11012602" cy="268759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27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647">
                  <a:extLst>
                    <a:ext uri="{9D8B030D-6E8A-4147-A177-3AD203B41FA5}">
                      <a16:colId xmlns:a16="http://schemas.microsoft.com/office/drawing/2014/main" val="2927804024"/>
                    </a:ext>
                  </a:extLst>
                </a:gridCol>
              </a:tblGrid>
              <a:tr h="3125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Calibri"/>
                        </a:rPr>
                        <a:t>Наименование статьи расходов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Calibri"/>
                        </a:rPr>
                        <a:t>Всего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7313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Calibri"/>
                        </a:rPr>
                        <a:t>Собственное  участие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Calibri"/>
                        </a:rPr>
                        <a:t>Фонд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Кредиторы </a:t>
                      </a:r>
                      <a:r>
                        <a:rPr lang="ru-RU" sz="1600" b="0" i="1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(при наличии)</a:t>
                      </a:r>
                      <a:endParaRPr sz="1600" b="0" i="1" u="none" strike="noStrike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7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sym typeface="Calibri"/>
                        </a:rPr>
                        <a:t>Строительно-монтажные работы</a:t>
                      </a:r>
                      <a:endParaRPr sz="16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9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Приобретение оборудования и монтаж</a:t>
                      </a:r>
                      <a:endParaRPr sz="1600" b="0" i="0" u="none" strike="noStrike" cap="none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2106891417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Строительство инфраструктуры</a:t>
                      </a:r>
                      <a:endParaRPr sz="1600" b="0" i="0" u="none" strike="noStrike" cap="none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Налоги и таможенные платежи</a:t>
                      </a:r>
                      <a:endParaRPr sz="1600" b="0" i="0" u="none" strike="noStrike" cap="none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Логистика (доставка)</a:t>
                      </a:r>
                      <a:endParaRPr sz="1600" b="0" i="0" u="none" strike="noStrike" cap="none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2980105079"/>
                  </a:ext>
                </a:extLst>
              </a:tr>
              <a:tr h="26670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…</a:t>
                      </a:r>
                      <a:endParaRPr sz="1600" b="1" i="0" u="none" strike="noStrike" cap="none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2914909137"/>
                  </a:ext>
                </a:extLst>
              </a:tr>
              <a:tr h="266701">
                <a:tc>
                  <a:txBody>
                    <a:bodyPr/>
                    <a:lstStyle/>
                    <a:p>
                      <a:pPr marL="0" marR="0" lvl="0" indent="44958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sym typeface="Calibri"/>
                        </a:rPr>
                        <a:t>Итого:</a:t>
                      </a:r>
                      <a:endParaRPr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1">
                <a:tc>
                  <a:txBody>
                    <a:bodyPr/>
                    <a:lstStyle/>
                    <a:p>
                      <a:pPr marL="0" marR="0" lvl="0" indent="44958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sym typeface="Calibri"/>
                        </a:rPr>
                        <a:t>Доля (%):</a:t>
                      </a:r>
                      <a:endParaRPr sz="16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BF596F-EA8C-8142-CD55-A0DC420235A6}"/>
              </a:ext>
            </a:extLst>
          </p:cNvPr>
          <p:cNvSpPr txBox="1"/>
          <p:nvPr/>
        </p:nvSpPr>
        <p:spPr>
          <a:xfrm>
            <a:off x="514563" y="5480207"/>
            <a:ext cx="97390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ru-RU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Условия договора с подрядчиками по оборудованию (см. Приложение «Сведения о заключенных контрактах»)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DCF2D-915F-B9A3-C85B-2933B31574DD}"/>
              </a:ext>
            </a:extLst>
          </p:cNvPr>
          <p:cNvSpPr txBox="1"/>
          <p:nvPr/>
        </p:nvSpPr>
        <p:spPr>
          <a:xfrm>
            <a:off x="514564" y="4746351"/>
            <a:ext cx="8324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ru-RU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Перечень инвестиционных затрат по основным категориям расходов (см. Приложение)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C79BA-C92E-B917-7992-015732BE8D7A}"/>
              </a:ext>
            </a:extLst>
          </p:cNvPr>
          <p:cNvSpPr txBox="1"/>
          <p:nvPr/>
        </p:nvSpPr>
        <p:spPr>
          <a:xfrm>
            <a:off x="514564" y="5111095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ru-RU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План-график инвестиционной фазы проекта (см. Приложение)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8;p3">
            <a:extLst>
              <a:ext uri="{FF2B5EF4-FFF2-40B4-BE49-F238E27FC236}">
                <a16:creationId xmlns:a16="http://schemas.microsoft.com/office/drawing/2014/main" id="{0D4BCC61-2ABF-4AF5-2D50-291C71FFAF75}"/>
              </a:ext>
            </a:extLst>
          </p:cNvPr>
          <p:cNvSpPr/>
          <p:nvPr/>
        </p:nvSpPr>
        <p:spPr>
          <a:xfrm>
            <a:off x="1593" y="-23691"/>
            <a:ext cx="12190407" cy="68564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650206" y="358402"/>
            <a:ext cx="4625471" cy="5162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837592" y="462296"/>
            <a:ext cx="3576689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142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8"/>
              <a:buFont typeface="Arial"/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ТЕХНОЛОГИЧЕСКИЙ ПРОЦЕСС</a:t>
            </a:r>
            <a:endParaRPr sz="1568" b="1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BD14054-A58C-8E01-E5D5-34170D873174}"/>
              </a:ext>
            </a:extLst>
          </p:cNvPr>
          <p:cNvGrpSpPr/>
          <p:nvPr/>
        </p:nvGrpSpPr>
        <p:grpSpPr>
          <a:xfrm>
            <a:off x="650207" y="1129649"/>
            <a:ext cx="9064620" cy="1553802"/>
            <a:chOff x="409792" y="3128798"/>
            <a:chExt cx="8375264" cy="1366327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7A873E9-5DD7-02EA-DFB7-96A1EF2E6DCF}"/>
                </a:ext>
              </a:extLst>
            </p:cNvPr>
            <p:cNvGrpSpPr/>
            <p:nvPr/>
          </p:nvGrpSpPr>
          <p:grpSpPr>
            <a:xfrm>
              <a:off x="409792" y="3128798"/>
              <a:ext cx="8362178" cy="521088"/>
              <a:chOff x="409792" y="3128798"/>
              <a:chExt cx="8362178" cy="521088"/>
            </a:xfrm>
          </p:grpSpPr>
          <p:sp>
            <p:nvSpPr>
              <p:cNvPr id="16" name="Rectangle 6">
                <a:extLst>
                  <a:ext uri="{FF2B5EF4-FFF2-40B4-BE49-F238E27FC236}">
                    <a16:creationId xmlns:a16="http://schemas.microsoft.com/office/drawing/2014/main" id="{AFF3C8DB-2D81-75FF-84CF-85D43CAFC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792" y="3140918"/>
                <a:ext cx="1452585" cy="49588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 dirty="0">
                    <a:effectLst/>
                    <a:latin typeface="+mj-lt"/>
                    <a:ea typeface="Times New Roman" panose="02020603050405020304" pitchFamily="18" charset="0"/>
                  </a:rPr>
                  <a:t>Этап 1</a:t>
                </a:r>
              </a:p>
              <a:p>
                <a:pPr algn="ctr"/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148F4E9C-97F4-A88D-4247-E1487900D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6111" y="3140918"/>
                <a:ext cx="1332148" cy="49582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ru-RU" b="1" dirty="0">
                    <a:effectLst/>
                    <a:latin typeface="+mj-lt"/>
                    <a:ea typeface="Times New Roman" panose="02020603050405020304" pitchFamily="18" charset="0"/>
                  </a:rPr>
                  <a:t>Этап 2</a:t>
                </a:r>
              </a:p>
              <a:p>
                <a:pPr algn="ctr"/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</a:p>
              <a:p>
                <a:pPr algn="ctr"/>
                <a:r>
                  <a:rPr lang="en-US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7726552B-704A-1168-0788-C92FA57D6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924" y="3128798"/>
                <a:ext cx="1332148" cy="5078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 dirty="0">
                    <a:effectLst/>
                    <a:latin typeface="+mj-lt"/>
                    <a:ea typeface="Times New Roman" panose="02020603050405020304" pitchFamily="18" charset="0"/>
                  </a:rPr>
                  <a:t>Этап 3</a:t>
                </a:r>
              </a:p>
              <a:p>
                <a:pPr algn="ctr"/>
                <a:r>
                  <a:rPr lang="en-US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Rectangle 6">
                <a:extLst>
                  <a:ext uri="{FF2B5EF4-FFF2-40B4-BE49-F238E27FC236}">
                    <a16:creationId xmlns:a16="http://schemas.microsoft.com/office/drawing/2014/main" id="{77DF85AF-FABE-4CBB-C8D7-9AAFD33CA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5249" y="3141613"/>
                <a:ext cx="1332148" cy="50827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 dirty="0">
                    <a:effectLst/>
                    <a:latin typeface="+mj-lt"/>
                    <a:ea typeface="Times New Roman" panose="02020603050405020304" pitchFamily="18" charset="0"/>
                  </a:rPr>
                  <a:t>Этап 4</a:t>
                </a:r>
              </a:p>
              <a:p>
                <a:pPr algn="ctr"/>
                <a:r>
                  <a:rPr lang="en-US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D000A14F-CA05-BFB3-95D9-D274D89C6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165" y="3141266"/>
                <a:ext cx="1532805" cy="4953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 dirty="0">
                    <a:effectLst/>
                    <a:latin typeface="+mj-lt"/>
                    <a:ea typeface="Times New Roman" panose="02020603050405020304" pitchFamily="18" charset="0"/>
                  </a:rPr>
                  <a:t>Этап 5</a:t>
                </a:r>
              </a:p>
              <a:p>
                <a:pPr algn="ctr"/>
                <a:r>
                  <a:rPr lang="en-US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Стрелка вправо 115">
                <a:extLst>
                  <a:ext uri="{FF2B5EF4-FFF2-40B4-BE49-F238E27FC236}">
                    <a16:creationId xmlns:a16="http://schemas.microsoft.com/office/drawing/2014/main" id="{3BEDC772-BC0F-50AC-C141-EF9D9FBA2482}"/>
                  </a:ext>
                </a:extLst>
              </p:cNvPr>
              <p:cNvSpPr/>
              <p:nvPr/>
            </p:nvSpPr>
            <p:spPr>
              <a:xfrm>
                <a:off x="3518258" y="3311596"/>
                <a:ext cx="369355" cy="180020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22" name="Стрелка вправо 115">
                <a:extLst>
                  <a:ext uri="{FF2B5EF4-FFF2-40B4-BE49-F238E27FC236}">
                    <a16:creationId xmlns:a16="http://schemas.microsoft.com/office/drawing/2014/main" id="{28CCD4CD-2728-27B5-6B90-2F58746960FC}"/>
                  </a:ext>
                </a:extLst>
              </p:cNvPr>
              <p:cNvSpPr/>
              <p:nvPr/>
            </p:nvSpPr>
            <p:spPr>
              <a:xfrm>
                <a:off x="1862379" y="3311553"/>
                <a:ext cx="323733" cy="180020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23" name="Стрелка вправо 115">
                <a:extLst>
                  <a:ext uri="{FF2B5EF4-FFF2-40B4-BE49-F238E27FC236}">
                    <a16:creationId xmlns:a16="http://schemas.microsoft.com/office/drawing/2014/main" id="{F349FCFE-60FA-3CBC-3437-39078494BDF4}"/>
                  </a:ext>
                </a:extLst>
              </p:cNvPr>
              <p:cNvSpPr/>
              <p:nvPr/>
            </p:nvSpPr>
            <p:spPr>
              <a:xfrm>
                <a:off x="5219701" y="3311553"/>
                <a:ext cx="335548" cy="180020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24" name="Стрелка вправо 115">
                <a:extLst>
                  <a:ext uri="{FF2B5EF4-FFF2-40B4-BE49-F238E27FC236}">
                    <a16:creationId xmlns:a16="http://schemas.microsoft.com/office/drawing/2014/main" id="{FE2CA99D-F102-6C0E-C2EA-246842766BBC}"/>
                  </a:ext>
                </a:extLst>
              </p:cNvPr>
              <p:cNvSpPr/>
              <p:nvPr/>
            </p:nvSpPr>
            <p:spPr>
              <a:xfrm>
                <a:off x="6887397" y="3311553"/>
                <a:ext cx="327190" cy="180020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ru-RU">
                  <a:latin typeface="+mj-lt"/>
                </a:endParaRPr>
              </a:p>
            </p:txBody>
          </p:sp>
        </p:grp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7214070-CC69-634F-83DC-514DC48B8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48" y="3860874"/>
              <a:ext cx="1435829" cy="6342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t"/>
            <a:lstStyle/>
            <a:p>
              <a:pPr algn="ctr"/>
              <a:r>
                <a:rPr lang="ru-RU">
                  <a:effectLst/>
                  <a:latin typeface="+mj-lt"/>
                  <a:ea typeface="Times New Roman" panose="02020603050405020304" pitchFamily="18" charset="0"/>
                </a:rPr>
                <a:t>Описание Этапа 1</a:t>
              </a:r>
            </a:p>
          </p:txBody>
        </p:sp>
        <p:sp>
          <p:nvSpPr>
            <p:cNvPr id="7" name="TextBox 45">
              <a:extLst>
                <a:ext uri="{FF2B5EF4-FFF2-40B4-BE49-F238E27FC236}">
                  <a16:creationId xmlns:a16="http://schemas.microsoft.com/office/drawing/2014/main" id="{420E1617-B88C-820C-D0FB-E983E3922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6457" y="3581931"/>
              <a:ext cx="214520" cy="354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US" kern="120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1</a:t>
              </a:r>
              <a:endParaRPr lang="ru-RU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8" name="TextBox 45">
              <a:extLst>
                <a:ext uri="{FF2B5EF4-FFF2-40B4-BE49-F238E27FC236}">
                  <a16:creationId xmlns:a16="http://schemas.microsoft.com/office/drawing/2014/main" id="{D83C5BDE-CAD7-18E3-B8F8-91BE1EB22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9504" y="3594641"/>
              <a:ext cx="264343" cy="37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US" kern="12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2</a:t>
              </a:r>
              <a:endParaRPr lang="ru-RU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9" name="TextBox 45">
              <a:extLst>
                <a:ext uri="{FF2B5EF4-FFF2-40B4-BE49-F238E27FC236}">
                  <a16:creationId xmlns:a16="http://schemas.microsoft.com/office/drawing/2014/main" id="{BD059EF4-4220-8473-3531-79A9798A6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8534" y="3604166"/>
              <a:ext cx="264343" cy="37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US" kern="12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4</a:t>
              </a:r>
              <a:endParaRPr lang="ru-RU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45">
              <a:extLst>
                <a:ext uri="{FF2B5EF4-FFF2-40B4-BE49-F238E27FC236}">
                  <a16:creationId xmlns:a16="http://schemas.microsoft.com/office/drawing/2014/main" id="{3B23E19C-10AB-1F57-9EFC-226D254DC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3395" y="3612843"/>
              <a:ext cx="264343" cy="37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US" kern="120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5</a:t>
              </a:r>
              <a:endParaRPr lang="ru-RU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11" name="TextBox 45">
              <a:extLst>
                <a:ext uri="{FF2B5EF4-FFF2-40B4-BE49-F238E27FC236}">
                  <a16:creationId xmlns:a16="http://schemas.microsoft.com/office/drawing/2014/main" id="{CB720211-7D71-180E-09EE-4FC02BC45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156" y="3594641"/>
              <a:ext cx="264343" cy="37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US" kern="12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3</a:t>
              </a:r>
              <a:endParaRPr lang="ru-RU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52B8BD90-77FD-1054-01E9-25C86A004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276" y="3858377"/>
              <a:ext cx="1465671" cy="6364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t"/>
            <a:lstStyle/>
            <a:p>
              <a:pPr algn="ctr"/>
              <a:r>
                <a:rPr lang="ru-RU" dirty="0">
                  <a:effectLst/>
                  <a:latin typeface="+mj-lt"/>
                  <a:ea typeface="Times New Roman" panose="02020603050405020304" pitchFamily="18" charset="0"/>
                </a:rPr>
                <a:t>Описание </a:t>
              </a:r>
            </a:p>
            <a:p>
              <a:pPr algn="ctr"/>
              <a:r>
                <a:rPr lang="ru-RU" dirty="0">
                  <a:effectLst/>
                  <a:latin typeface="+mj-lt"/>
                  <a:ea typeface="Times New Roman" panose="02020603050405020304" pitchFamily="18" charset="0"/>
                </a:rPr>
                <a:t>Этапа 2</a:t>
              </a:r>
            </a:p>
            <a:p>
              <a:pPr algn="ctr"/>
              <a:r>
                <a:rPr lang="en-US" dirty="0">
                  <a:effectLst/>
                  <a:latin typeface="+mj-lt"/>
                  <a:ea typeface="Times New Roman" panose="02020603050405020304" pitchFamily="18" charset="0"/>
                </a:rPr>
                <a:t> </a:t>
              </a:r>
              <a:endParaRPr lang="ru-RU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54EA2E74-F362-C68C-5C8C-1A0E22106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614" y="3860873"/>
              <a:ext cx="1332086" cy="6335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t"/>
            <a:lstStyle/>
            <a:p>
              <a:pPr algn="ctr"/>
              <a:r>
                <a:rPr lang="ru-RU">
                  <a:effectLst/>
                  <a:latin typeface="+mj-lt"/>
                  <a:ea typeface="Times New Roman" panose="02020603050405020304" pitchFamily="18" charset="0"/>
                </a:rPr>
                <a:t>Описание Этапа 3</a:t>
              </a:r>
            </a:p>
            <a:p>
              <a:pPr algn="ctr"/>
              <a:r>
                <a:rPr lang="ru-RU">
                  <a:effectLst/>
                  <a:latin typeface="+mj-lt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83482895-3325-3DEB-9E2E-B227BBA33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9888" y="3860646"/>
              <a:ext cx="1332086" cy="6335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t"/>
            <a:lstStyle/>
            <a:p>
              <a:pPr algn="ctr"/>
              <a:r>
                <a:rPr lang="ru-RU">
                  <a:effectLst/>
                  <a:latin typeface="+mj-lt"/>
                  <a:ea typeface="Times New Roman" panose="02020603050405020304" pitchFamily="18" charset="0"/>
                </a:rPr>
                <a:t>Описание Этапа 4</a:t>
              </a:r>
            </a:p>
            <a:p>
              <a:pPr algn="ctr"/>
              <a:r>
                <a:rPr lang="ru-RU">
                  <a:effectLst/>
                  <a:latin typeface="+mj-lt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01A98963-FB13-1E61-1F95-4D87577C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5651" y="3860834"/>
              <a:ext cx="1549405" cy="6340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t"/>
            <a:lstStyle/>
            <a:p>
              <a:pPr algn="ctr"/>
              <a:r>
                <a:rPr lang="ru-RU" dirty="0">
                  <a:effectLst/>
                  <a:latin typeface="+mj-lt"/>
                  <a:ea typeface="Times New Roman" panose="02020603050405020304" pitchFamily="18" charset="0"/>
                </a:rPr>
                <a:t>Описание </a:t>
              </a:r>
            </a:p>
            <a:p>
              <a:pPr algn="ctr"/>
              <a:r>
                <a:rPr lang="ru-RU" dirty="0">
                  <a:effectLst/>
                  <a:latin typeface="+mj-lt"/>
                  <a:ea typeface="Times New Roman" panose="02020603050405020304" pitchFamily="18" charset="0"/>
                </a:rPr>
                <a:t>Этапа 5</a:t>
              </a:r>
            </a:p>
            <a:p>
              <a:pPr algn="ctr"/>
              <a:r>
                <a:rPr lang="ru-RU" dirty="0">
                  <a:effectLst/>
                  <a:latin typeface="+mj-lt"/>
                  <a:ea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1D700A1-44D3-4D36-8E98-D209A0E5B0B8}"/>
              </a:ext>
            </a:extLst>
          </p:cNvPr>
          <p:cNvSpPr txBox="1"/>
          <p:nvPr/>
        </p:nvSpPr>
        <p:spPr>
          <a:xfrm>
            <a:off x="668341" y="6408068"/>
            <a:ext cx="9046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является примерной и может быть изменена</a:t>
            </a:r>
          </a:p>
        </p:txBody>
      </p:sp>
    </p:spTree>
    <p:extLst>
      <p:ext uri="{BB962C8B-B14F-4D97-AF65-F5344CB8AC3E}">
        <p14:creationId xmlns:p14="http://schemas.microsoft.com/office/powerpoint/2010/main" val="782633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a10651-ee2e-49dc-8e34-34efe5d6379e">
      <Terms xmlns="http://schemas.microsoft.com/office/infopath/2007/PartnerControls"/>
    </lcf76f155ced4ddcb4097134ff3c332f>
    <TaxCatchAll xmlns="ebb2fd7e-d059-49df-923d-949e41cd003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30F15F296ABBF479DF973408FFED0A3" ma:contentTypeVersion="12" ma:contentTypeDescription="Создание документа." ma:contentTypeScope="" ma:versionID="0c891be019567ff206b3a223f1a75e9b">
  <xsd:schema xmlns:xsd="http://www.w3.org/2001/XMLSchema" xmlns:xs="http://www.w3.org/2001/XMLSchema" xmlns:p="http://schemas.microsoft.com/office/2006/metadata/properties" xmlns:ns2="15a10651-ee2e-49dc-8e34-34efe5d6379e" xmlns:ns3="ebb2fd7e-d059-49df-923d-949e41cd003c" targetNamespace="http://schemas.microsoft.com/office/2006/metadata/properties" ma:root="true" ma:fieldsID="2012740ea2ee96a73096d652bcc09fbf" ns2:_="" ns3:_="">
    <xsd:import namespace="15a10651-ee2e-49dc-8e34-34efe5d6379e"/>
    <xsd:import namespace="ebb2fd7e-d059-49df-923d-949e41cd00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10651-ee2e-49dc-8e34-34efe5d637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de6b01f7-11cd-4a70-85dd-38a106b804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2fd7e-d059-49df-923d-949e41cd003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8959e76-1246-4c42-b5c1-5b71b1bf9f48}" ma:internalName="TaxCatchAll" ma:showField="CatchAllData" ma:web="ebb2fd7e-d059-49df-923d-949e41cd00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9EF603-677E-4428-857B-4A362294B382}">
  <ds:schemaRefs>
    <ds:schemaRef ds:uri="http://purl.org/dc/dcmitype/"/>
    <ds:schemaRef ds:uri="ebb2fd7e-d059-49df-923d-949e41cd003c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15a10651-ee2e-49dc-8e34-34efe5d6379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D6A68ED-B2BA-4F36-9D72-8F7B14C549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1763F3-86E8-4163-BF66-5D4F7DEDD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a10651-ee2e-49dc-8e34-34efe5d6379e"/>
    <ds:schemaRef ds:uri="ebb2fd7e-d059-49df-923d-949e41cd00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2054</Words>
  <Application>Microsoft Office PowerPoint</Application>
  <PresentationFormat>Широкоэкранный</PresentationFormat>
  <Paragraphs>474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Century Gothic</vt:lpstr>
      <vt:lpstr>Times New Roman</vt:lpstr>
      <vt:lpstr>Calibri</vt:lpstr>
      <vt:lpstr>Georgia</vt:lpstr>
      <vt:lpstr>Tahoma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ТЕХНОЛОГИЧЕСКИЙ 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Термины и определения  к сведению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Baltabek Kussainov</dc:creator>
  <cp:lastModifiedBy>Bakhtiyar Omarov</cp:lastModifiedBy>
  <cp:revision>68</cp:revision>
  <dcterms:created xsi:type="dcterms:W3CDTF">2022-05-30T18:54:44Z</dcterms:created>
  <dcterms:modified xsi:type="dcterms:W3CDTF">2023-02-23T12:41:06Z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0x010100230F15F296ABBF479DF973408FFED0A3</vt:lpwstr>
  </property>
  <property fmtid="{D5CDD505-2E9C-101B-9397-08002B2CF9AE}" pid="3" name="MediaServiceImageTags">
    <vt:lpwstr/>
  </property>
</Properties>
</file>